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38" autoAdjust="0"/>
    <p:restoredTop sz="94694"/>
  </p:normalViewPr>
  <p:slideViewPr>
    <p:cSldViewPr snapToGrid="0" snapToObjects="1">
      <p:cViewPr varScale="1">
        <p:scale>
          <a:sx n="109" d="100"/>
          <a:sy n="109" d="100"/>
        </p:scale>
        <p:origin x="13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B8BEAA9-1C0B-3E4A-AC65-6A89DDD99C52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A16CED6-621E-7E49-A62E-1A1FD275C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86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6CED6-621E-7E49-A62E-1A1FD275C0C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33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6477-6363-2646-A8BB-B1FA4C301E19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7BC2-474D-934A-A6A6-ECFD31B5F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72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6477-6363-2646-A8BB-B1FA4C301E19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7BC2-474D-934A-A6A6-ECFD31B5F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211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6477-6363-2646-A8BB-B1FA4C301E19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7BC2-474D-934A-A6A6-ECFD31B5F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940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6477-6363-2646-A8BB-B1FA4C301E19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7BC2-474D-934A-A6A6-ECFD31B5F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36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6477-6363-2646-A8BB-B1FA4C301E19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7BC2-474D-934A-A6A6-ECFD31B5F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5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6477-6363-2646-A8BB-B1FA4C301E19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7BC2-474D-934A-A6A6-ECFD31B5F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18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6477-6363-2646-A8BB-B1FA4C301E19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7BC2-474D-934A-A6A6-ECFD31B5F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6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6477-6363-2646-A8BB-B1FA4C301E19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7BC2-474D-934A-A6A6-ECFD31B5F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0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6477-6363-2646-A8BB-B1FA4C301E19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7BC2-474D-934A-A6A6-ECFD31B5F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63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6477-6363-2646-A8BB-B1FA4C301E19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7BC2-474D-934A-A6A6-ECFD31B5F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377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6477-6363-2646-A8BB-B1FA4C301E19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7BC2-474D-934A-A6A6-ECFD31B5F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54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B6477-6363-2646-A8BB-B1FA4C301E19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C7BC2-474D-934A-A6A6-ECFD31B5F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0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ahijrotc.weebly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48C20AE-B29F-FE41-B1F5-037B5D8590E6}"/>
              </a:ext>
            </a:extLst>
          </p:cNvPr>
          <p:cNvSpPr txBox="1"/>
          <p:nvPr/>
        </p:nvSpPr>
        <p:spPr>
          <a:xfrm>
            <a:off x="304800" y="70625"/>
            <a:ext cx="8643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 Black" panose="020B0604020202020204" pitchFamily="34" charset="0"/>
                <a:cs typeface="Arial Black" panose="020B0604020202020204" pitchFamily="34" charset="0"/>
              </a:rPr>
              <a:t>E5 (SGT) to E6 (SSG) PROMOTION WORKSHEET (as of </a:t>
            </a:r>
            <a:r>
              <a:rPr lang="en-US" b="1" dirty="0" smtClean="0">
                <a:latin typeface="Arial Black" panose="020B0604020202020204" pitchFamily="34" charset="0"/>
                <a:cs typeface="Arial Black" panose="020B0604020202020204" pitchFamily="34" charset="0"/>
              </a:rPr>
              <a:t>17Jun 2022)</a:t>
            </a:r>
            <a:endParaRPr lang="en-US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B8C42B-1D46-9844-AB8E-8C30B159B756}"/>
              </a:ext>
            </a:extLst>
          </p:cNvPr>
          <p:cNvSpPr txBox="1"/>
          <p:nvPr/>
        </p:nvSpPr>
        <p:spPr>
          <a:xfrm>
            <a:off x="128653" y="519436"/>
            <a:ext cx="63021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Cadet Name (last, first): ________________________________________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49E31B-91F3-A347-B7FB-7A2A6854FEC4}"/>
              </a:ext>
            </a:extLst>
          </p:cNvPr>
          <p:cNvSpPr txBox="1"/>
          <p:nvPr/>
        </p:nvSpPr>
        <p:spPr>
          <a:xfrm>
            <a:off x="6392058" y="516981"/>
            <a:ext cx="26078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Company: _______________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EF501F-5DD4-8446-838C-C15F428FC61E}"/>
              </a:ext>
            </a:extLst>
          </p:cNvPr>
          <p:cNvSpPr txBox="1"/>
          <p:nvPr/>
        </p:nvSpPr>
        <p:spPr>
          <a:xfrm>
            <a:off x="128652" y="1134502"/>
            <a:ext cx="390805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Task:</a:t>
            </a:r>
          </a:p>
          <a:p>
            <a:pPr marL="257175" indent="-257175">
              <a:buAutoNum type="arabicPeriod"/>
            </a:pPr>
            <a:r>
              <a:rPr lang="en-US" sz="1600" b="1" dirty="0"/>
              <a:t>Recertify E1 thru E5 Knowledge</a:t>
            </a:r>
          </a:p>
          <a:p>
            <a:pPr marL="257175" indent="-257175">
              <a:buAutoNum type="arabicPeriod"/>
            </a:pPr>
            <a:r>
              <a:rPr lang="en-US" sz="1600" b="1" dirty="0"/>
              <a:t>Attend 2 BN Out of School </a:t>
            </a:r>
            <a:r>
              <a:rPr lang="en-US" sz="1600" b="1" dirty="0" smtClean="0"/>
              <a:t>Activities</a:t>
            </a:r>
            <a:r>
              <a:rPr lang="en-US" sz="1200" b="1" dirty="0" smtClean="0"/>
              <a:t>(since last promotion)</a:t>
            </a:r>
            <a:endParaRPr lang="en-US" sz="1200" b="1" dirty="0"/>
          </a:p>
          <a:p>
            <a:pPr marL="257175" indent="-257175">
              <a:buAutoNum type="arabicPeriod"/>
            </a:pPr>
            <a:r>
              <a:rPr lang="en-US" sz="1600" b="1" dirty="0"/>
              <a:t>Complete 10 JROTC service </a:t>
            </a:r>
            <a:r>
              <a:rPr lang="en-US" sz="1600" b="1" dirty="0" smtClean="0"/>
              <a:t>hours </a:t>
            </a:r>
            <a:r>
              <a:rPr lang="en-US" sz="1200" b="1" dirty="0" smtClean="0"/>
              <a:t>(SLP)</a:t>
            </a:r>
            <a:endParaRPr lang="en-US" sz="1200" b="1" dirty="0"/>
          </a:p>
          <a:p>
            <a:pPr marL="257175" indent="-257175">
              <a:buAutoNum type="arabicPeriod"/>
            </a:pPr>
            <a:r>
              <a:rPr lang="en-US" sz="1600" b="1" dirty="0" smtClean="0"/>
              <a:t>Assist </a:t>
            </a:r>
            <a:r>
              <a:rPr lang="en-US" sz="1600" b="1" dirty="0"/>
              <a:t>with 1 subordinate </a:t>
            </a:r>
            <a:r>
              <a:rPr lang="en-US" sz="1600" b="1" dirty="0" smtClean="0"/>
              <a:t>promotion </a:t>
            </a:r>
            <a:r>
              <a:rPr lang="en-US" sz="1200" b="1" dirty="0" smtClean="0"/>
              <a:t>(SLP</a:t>
            </a:r>
            <a:r>
              <a:rPr lang="en-US" sz="1600" b="1" dirty="0"/>
              <a:t>)</a:t>
            </a:r>
            <a:endParaRPr lang="en-US" sz="1600" b="1" dirty="0"/>
          </a:p>
          <a:p>
            <a:pPr marL="257175" indent="-257175">
              <a:buAutoNum type="arabicPeriod"/>
            </a:pPr>
            <a:r>
              <a:rPr lang="en-US" sz="1600" b="1" dirty="0"/>
              <a:t>Correctly March a Platoon</a:t>
            </a:r>
          </a:p>
          <a:p>
            <a:pPr marL="257175" indent="-257175">
              <a:buAutoNum type="arabicPeriod"/>
            </a:pPr>
            <a:r>
              <a:rPr lang="en-US" sz="1600" b="1" dirty="0"/>
              <a:t>Explain the 4-phase lesson plan</a:t>
            </a:r>
          </a:p>
          <a:p>
            <a:pPr marL="257175" indent="-257175">
              <a:buAutoNum type="arabicPeriod"/>
            </a:pPr>
            <a:r>
              <a:rPr lang="en-US" sz="1600" b="1" dirty="0"/>
              <a:t>Explain the Seven Step Problem-Solving Process</a:t>
            </a:r>
          </a:p>
          <a:p>
            <a:pPr marL="257175" indent="-257175">
              <a:buAutoNum type="arabicPeriod"/>
            </a:pPr>
            <a:r>
              <a:rPr lang="en-US" sz="1600" b="1" dirty="0"/>
              <a:t>All Forms Completed &amp; Turned </a:t>
            </a:r>
            <a:r>
              <a:rPr lang="en-US" sz="1600" b="1" dirty="0" smtClean="0"/>
              <a:t>In</a:t>
            </a:r>
          </a:p>
          <a:p>
            <a:pPr marL="257175" indent="-257175">
              <a:buAutoNum type="arabicPeriod"/>
            </a:pPr>
            <a:r>
              <a:rPr lang="en-US" sz="1600" b="1" dirty="0" smtClean="0"/>
              <a:t>Score 90% on Inspection </a:t>
            </a:r>
            <a:r>
              <a:rPr lang="en-US" sz="1200" b="1" dirty="0" smtClean="0"/>
              <a:t>(SLP)</a:t>
            </a:r>
          </a:p>
          <a:p>
            <a:pPr marL="257175" indent="-257175">
              <a:buAutoNum type="arabicPeriod"/>
            </a:pPr>
            <a:r>
              <a:rPr lang="en-US" sz="1600" b="1" dirty="0" smtClean="0"/>
              <a:t>Create and march a squad drill card</a:t>
            </a:r>
          </a:p>
          <a:p>
            <a:endParaRPr lang="en-US" sz="16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CC2388-AE99-1D4C-B7F0-460CEC5C645C}"/>
              </a:ext>
            </a:extLst>
          </p:cNvPr>
          <p:cNvSpPr txBox="1"/>
          <p:nvPr/>
        </p:nvSpPr>
        <p:spPr>
          <a:xfrm>
            <a:off x="4072753" y="1128621"/>
            <a:ext cx="18756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Date Completed:</a:t>
            </a:r>
          </a:p>
          <a:p>
            <a:r>
              <a:rPr lang="en-US" sz="1600" b="1" dirty="0"/>
              <a:t>________________</a:t>
            </a:r>
          </a:p>
          <a:p>
            <a:endParaRPr lang="en-US" sz="1600" b="1" dirty="0"/>
          </a:p>
          <a:p>
            <a:r>
              <a:rPr lang="en-US" sz="1600" b="1" dirty="0"/>
              <a:t>________________</a:t>
            </a:r>
          </a:p>
          <a:p>
            <a:r>
              <a:rPr lang="en-US" sz="1600" b="1" dirty="0"/>
              <a:t>________________</a:t>
            </a:r>
          </a:p>
          <a:p>
            <a:endParaRPr lang="en-US" sz="1600" b="1" dirty="0"/>
          </a:p>
          <a:p>
            <a:r>
              <a:rPr lang="en-US" sz="1600" b="1" dirty="0"/>
              <a:t>________________</a:t>
            </a:r>
          </a:p>
          <a:p>
            <a:r>
              <a:rPr lang="en-US" sz="1600" b="1" dirty="0"/>
              <a:t>________________</a:t>
            </a:r>
          </a:p>
          <a:p>
            <a:r>
              <a:rPr lang="en-US" sz="1600" b="1" dirty="0"/>
              <a:t>________________</a:t>
            </a:r>
          </a:p>
          <a:p>
            <a:endParaRPr lang="en-US" sz="1600" b="1" dirty="0"/>
          </a:p>
          <a:p>
            <a:r>
              <a:rPr lang="en-US" sz="1600" b="1" dirty="0"/>
              <a:t>________________</a:t>
            </a:r>
          </a:p>
          <a:p>
            <a:r>
              <a:rPr lang="en-US" sz="1600" b="1" dirty="0" smtClean="0"/>
              <a:t>________________</a:t>
            </a:r>
          </a:p>
          <a:p>
            <a:r>
              <a:rPr lang="en-US" sz="1600" b="1" dirty="0" smtClean="0"/>
              <a:t>________________</a:t>
            </a:r>
          </a:p>
          <a:p>
            <a:r>
              <a:rPr lang="en-US" sz="1600" b="1" dirty="0" smtClean="0"/>
              <a:t>________________</a:t>
            </a:r>
            <a:endParaRPr lang="en-US" sz="16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4D5E1D-52A1-9947-B22F-09AAA0498026}"/>
              </a:ext>
            </a:extLst>
          </p:cNvPr>
          <p:cNvSpPr txBox="1"/>
          <p:nvPr/>
        </p:nvSpPr>
        <p:spPr>
          <a:xfrm>
            <a:off x="6208350" y="1120352"/>
            <a:ext cx="279153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Certified By (rank &amp; name):</a:t>
            </a:r>
          </a:p>
          <a:p>
            <a:r>
              <a:rPr lang="en-US" sz="1600" b="1" dirty="0" smtClean="0"/>
              <a:t>_________________________</a:t>
            </a:r>
          </a:p>
          <a:p>
            <a:endParaRPr lang="en-US" sz="1600" b="1" dirty="0"/>
          </a:p>
          <a:p>
            <a:r>
              <a:rPr lang="en-US" sz="1600" b="1" dirty="0" smtClean="0"/>
              <a:t>__________________________________________________</a:t>
            </a:r>
            <a:endParaRPr lang="en-US" sz="1600" b="1" dirty="0"/>
          </a:p>
          <a:p>
            <a:endParaRPr lang="en-US" sz="1600" b="1" dirty="0"/>
          </a:p>
          <a:p>
            <a:r>
              <a:rPr lang="en-US" sz="1600" b="1" dirty="0"/>
              <a:t>___________________________________________________________________________</a:t>
            </a:r>
          </a:p>
          <a:p>
            <a:endParaRPr lang="en-US" sz="1600" b="1" dirty="0"/>
          </a:p>
          <a:p>
            <a:r>
              <a:rPr lang="en-US" sz="1600" b="1" dirty="0"/>
              <a:t>_________________________</a:t>
            </a:r>
          </a:p>
          <a:p>
            <a:r>
              <a:rPr lang="en-US" sz="1600" b="1" dirty="0"/>
              <a:t>_________________________</a:t>
            </a:r>
          </a:p>
          <a:p>
            <a:r>
              <a:rPr lang="en-US" sz="1600" b="1" dirty="0" smtClean="0"/>
              <a:t>_________________________</a:t>
            </a:r>
          </a:p>
          <a:p>
            <a:r>
              <a:rPr lang="en-US" sz="1600" b="1" dirty="0" smtClean="0"/>
              <a:t>_________________________</a:t>
            </a:r>
            <a:endParaRPr lang="en-US" sz="16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E97945-4BA6-284C-9F59-AF7E08BF368E}"/>
              </a:ext>
            </a:extLst>
          </p:cNvPr>
          <p:cNvSpPr txBox="1"/>
          <p:nvPr/>
        </p:nvSpPr>
        <p:spPr>
          <a:xfrm>
            <a:off x="3142304" y="4383254"/>
            <a:ext cx="30299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r>
              <a:rPr lang="en-US" sz="1600" b="1" dirty="0" smtClean="0"/>
              <a:t>1SG</a:t>
            </a:r>
            <a:r>
              <a:rPr lang="en-US" sz="1600" b="1" dirty="0"/>
              <a:t>:________________________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4E85D0E-968F-C64E-91A4-EB706F2EB67E}"/>
              </a:ext>
            </a:extLst>
          </p:cNvPr>
          <p:cNvSpPr txBox="1"/>
          <p:nvPr/>
        </p:nvSpPr>
        <p:spPr>
          <a:xfrm>
            <a:off x="6066948" y="4371779"/>
            <a:ext cx="31190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 smtClean="0"/>
          </a:p>
          <a:p>
            <a:r>
              <a:rPr lang="en-US" sz="1600" b="1" dirty="0" smtClean="0"/>
              <a:t>CDR</a:t>
            </a:r>
            <a:r>
              <a:rPr lang="en-US" sz="1600" b="1" dirty="0"/>
              <a:t>:_______________________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4AF12F-6CDC-3C44-B12F-812317BC7F5D}"/>
              </a:ext>
            </a:extLst>
          </p:cNvPr>
          <p:cNvSpPr txBox="1"/>
          <p:nvPr/>
        </p:nvSpPr>
        <p:spPr>
          <a:xfrm>
            <a:off x="128653" y="4377764"/>
            <a:ext cx="3097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 smtClean="0"/>
          </a:p>
          <a:p>
            <a:r>
              <a:rPr lang="en-US" sz="1600" b="1" dirty="0" smtClean="0"/>
              <a:t>Recommendation for </a:t>
            </a:r>
            <a:r>
              <a:rPr lang="en-US" sz="1600" b="1" dirty="0" smtClean="0"/>
              <a:t>Promotion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9C580BB-B7B5-784B-9EE0-302E44D9A13D}"/>
              </a:ext>
            </a:extLst>
          </p:cNvPr>
          <p:cNvSpPr txBox="1"/>
          <p:nvPr/>
        </p:nvSpPr>
        <p:spPr>
          <a:xfrm>
            <a:off x="128653" y="4983498"/>
            <a:ext cx="861530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SAI / AI Verifies or Waives the Following:   ______________________________________</a:t>
            </a:r>
          </a:p>
          <a:p>
            <a:pPr marL="214313" indent="-214313">
              <a:buFont typeface="Wingdings" pitchFamily="2" charset="2"/>
              <a:buChar char="q"/>
            </a:pPr>
            <a:r>
              <a:rPr lang="en-US" b="1" dirty="0"/>
              <a:t>Grade of </a:t>
            </a:r>
            <a:r>
              <a:rPr lang="en-US" b="1" dirty="0" smtClean="0"/>
              <a:t>80</a:t>
            </a:r>
            <a:r>
              <a:rPr lang="en-US" b="1" dirty="0" smtClean="0"/>
              <a:t>% </a:t>
            </a:r>
            <a:r>
              <a:rPr lang="en-US" b="1" dirty="0"/>
              <a:t>or Higher in JROTC</a:t>
            </a:r>
          </a:p>
          <a:p>
            <a:pPr marL="214313" indent="-214313">
              <a:buFont typeface="Wingdings" pitchFamily="2" charset="2"/>
              <a:buChar char="q"/>
            </a:pPr>
            <a:r>
              <a:rPr lang="en-US" b="1" dirty="0"/>
              <a:t>No ISS/OSS in 9 Week Period</a:t>
            </a:r>
          </a:p>
          <a:p>
            <a:pPr marL="214313" indent="-214313">
              <a:buFont typeface="Wingdings" pitchFamily="2" charset="2"/>
              <a:buChar char="q"/>
            </a:pPr>
            <a:r>
              <a:rPr lang="en-US" b="1" dirty="0"/>
              <a:t>No Missed </a:t>
            </a:r>
            <a:r>
              <a:rPr lang="en-US" b="1" dirty="0" err="1" smtClean="0"/>
              <a:t>Inspectins</a:t>
            </a:r>
            <a:r>
              <a:rPr lang="en-US" b="1" dirty="0" smtClean="0"/>
              <a:t> </a:t>
            </a:r>
            <a:r>
              <a:rPr lang="en-US" b="1" dirty="0"/>
              <a:t>in 9 Week Period</a:t>
            </a:r>
          </a:p>
          <a:p>
            <a:pPr marL="214313" indent="-214313">
              <a:buFont typeface="Wingdings" pitchFamily="2" charset="2"/>
              <a:buChar char="q"/>
            </a:pPr>
            <a:r>
              <a:rPr lang="en-US" b="1" dirty="0"/>
              <a:t>No More than 1 Unexcused Absence in 9 Week </a:t>
            </a:r>
            <a:r>
              <a:rPr lang="en-US" b="1" dirty="0" smtClean="0"/>
              <a:t>Period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80918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A5E98F1-77EF-854F-9DE1-A5AD487D9A71}"/>
              </a:ext>
            </a:extLst>
          </p:cNvPr>
          <p:cNvSpPr/>
          <p:nvPr/>
        </p:nvSpPr>
        <p:spPr>
          <a:xfrm>
            <a:off x="7286624" y="49863"/>
            <a:ext cx="1783805" cy="541930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1711F83-C0E9-F043-A3B2-C82366595E7B}"/>
              </a:ext>
            </a:extLst>
          </p:cNvPr>
          <p:cNvSpPr txBox="1"/>
          <p:nvPr/>
        </p:nvSpPr>
        <p:spPr>
          <a:xfrm>
            <a:off x="7435571" y="131062"/>
            <a:ext cx="1563671" cy="1962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/>
              <a:t>FOR ADDITIONAL RESOURCES, VISIT THE </a:t>
            </a:r>
            <a:r>
              <a:rPr lang="en-US" sz="1350" b="1" dirty="0" err="1"/>
              <a:t>WaHi</a:t>
            </a:r>
            <a:r>
              <a:rPr lang="en-US" sz="1350" b="1" dirty="0"/>
              <a:t> JROTC WEBSITE!</a:t>
            </a:r>
          </a:p>
          <a:p>
            <a:pPr algn="ctr"/>
            <a:endParaRPr lang="en-US" sz="1350" b="1" dirty="0"/>
          </a:p>
          <a:p>
            <a:pPr algn="ctr"/>
            <a:r>
              <a:rPr lang="en-US" sz="1350" b="1" dirty="0">
                <a:hlinkClick r:id="rId3"/>
              </a:rPr>
              <a:t>https://wahijrotc.weebly.com/</a:t>
            </a:r>
            <a:endParaRPr lang="en-US" sz="1350" b="1" dirty="0"/>
          </a:p>
          <a:p>
            <a:pPr algn="ctr"/>
            <a:endParaRPr lang="en-US" sz="1350" b="1" dirty="0"/>
          </a:p>
          <a:p>
            <a:endParaRPr lang="en-US" sz="135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2607BEB-881C-EF40-9676-5641F2F44009}"/>
              </a:ext>
            </a:extLst>
          </p:cNvPr>
          <p:cNvSpPr/>
          <p:nvPr/>
        </p:nvSpPr>
        <p:spPr>
          <a:xfrm>
            <a:off x="73571" y="49863"/>
            <a:ext cx="7213053" cy="541931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51E9352-D346-3246-ACE3-2C14AD5760EF}"/>
              </a:ext>
            </a:extLst>
          </p:cNvPr>
          <p:cNvSpPr txBox="1"/>
          <p:nvPr/>
        </p:nvSpPr>
        <p:spPr>
          <a:xfrm>
            <a:off x="2367977" y="142876"/>
            <a:ext cx="269913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u="sng" dirty="0"/>
              <a:t>REGULATION UNARMED PLATOON: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DDFFFD-72F9-4B66-95EC-12C9CA7C7567}"/>
              </a:ext>
            </a:extLst>
          </p:cNvPr>
          <p:cNvSpPr txBox="1"/>
          <p:nvPr/>
        </p:nvSpPr>
        <p:spPr>
          <a:xfrm>
            <a:off x="168842" y="760191"/>
            <a:ext cx="417193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000" dirty="0"/>
              <a:t>REPORT IN				0-25________</a:t>
            </a:r>
          </a:p>
          <a:p>
            <a:pPr marL="228600" indent="-228600">
              <a:buAutoNum type="arabicPeriod"/>
            </a:pPr>
            <a:r>
              <a:rPr lang="en-US" sz="1000" dirty="0"/>
              <a:t>DRESS RIGHT DRESS			0-15________</a:t>
            </a:r>
          </a:p>
          <a:p>
            <a:pPr marL="228600" indent="-228600">
              <a:buAutoNum type="arabicPeriod"/>
            </a:pPr>
            <a:r>
              <a:rPr lang="en-US" sz="1000" dirty="0"/>
              <a:t>READY FRONT			0-10________</a:t>
            </a:r>
          </a:p>
          <a:p>
            <a:pPr marL="228600" indent="-228600">
              <a:buAutoNum type="arabicPeriod"/>
            </a:pPr>
            <a:r>
              <a:rPr lang="en-US" sz="1000" b="1" dirty="0"/>
              <a:t>PARADE REST			0-10________</a:t>
            </a:r>
          </a:p>
          <a:p>
            <a:pPr marL="228600" indent="-228600">
              <a:buAutoNum type="arabicPeriod"/>
            </a:pPr>
            <a:r>
              <a:rPr lang="en-US" sz="1000" dirty="0"/>
              <a:t>PLATOON, ATTENTION		0-10________</a:t>
            </a:r>
          </a:p>
          <a:p>
            <a:pPr marL="228600" indent="-228600">
              <a:buAutoNum type="arabicPeriod"/>
            </a:pPr>
            <a:r>
              <a:rPr lang="en-US" sz="1000" b="1" dirty="0"/>
              <a:t>PRESENT ARMS			0-10________</a:t>
            </a:r>
          </a:p>
          <a:p>
            <a:pPr marL="228600" indent="-228600">
              <a:buAutoNum type="arabicPeriod"/>
            </a:pPr>
            <a:r>
              <a:rPr lang="en-US" sz="1000" dirty="0"/>
              <a:t>ORDER ARMS			0-10________</a:t>
            </a:r>
          </a:p>
          <a:p>
            <a:pPr marL="228600" indent="-228600">
              <a:buAutoNum type="arabicPeriod"/>
            </a:pPr>
            <a:r>
              <a:rPr lang="en-US" sz="1000" dirty="0"/>
              <a:t>RIGHT FACE				0-10________</a:t>
            </a:r>
          </a:p>
          <a:p>
            <a:pPr marL="228600" indent="-228600">
              <a:buAutoNum type="arabicPeriod"/>
            </a:pPr>
            <a:r>
              <a:rPr lang="en-US" sz="1000" dirty="0"/>
              <a:t>LEFT FACE				0-10________</a:t>
            </a:r>
          </a:p>
          <a:p>
            <a:pPr marL="228600" indent="-228600">
              <a:buAutoNum type="arabicPeriod"/>
            </a:pPr>
            <a:r>
              <a:rPr lang="en-US" sz="1000" dirty="0"/>
              <a:t>OPEN RANKS MARCH			0-10________</a:t>
            </a:r>
          </a:p>
          <a:p>
            <a:pPr marL="228600" indent="-228600">
              <a:buAutoNum type="arabicPeriod"/>
            </a:pPr>
            <a:r>
              <a:rPr lang="en-US" sz="1000" dirty="0"/>
              <a:t>CLOSE RANKS MARCH			0-10________</a:t>
            </a:r>
          </a:p>
          <a:p>
            <a:pPr marL="228600" indent="-228600">
              <a:buAutoNum type="arabicPeriod"/>
            </a:pPr>
            <a:r>
              <a:rPr lang="en-US" sz="1000" dirty="0"/>
              <a:t>LEFT STEP MARCH			0-10________</a:t>
            </a:r>
          </a:p>
          <a:p>
            <a:pPr marL="228600" indent="-228600">
              <a:buAutoNum type="arabicPeriod"/>
            </a:pPr>
            <a:r>
              <a:rPr lang="en-US" sz="1000" b="1" dirty="0"/>
              <a:t>PLATOON HALT			0-10________</a:t>
            </a:r>
          </a:p>
          <a:p>
            <a:pPr marL="228600" indent="-228600">
              <a:buAutoNum type="arabicPeriod"/>
            </a:pPr>
            <a:r>
              <a:rPr lang="en-US" sz="1000" dirty="0"/>
              <a:t>LEFT FACE				0-10________</a:t>
            </a:r>
          </a:p>
          <a:p>
            <a:pPr marL="228600" indent="-228600">
              <a:buAutoNum type="arabicPeriod"/>
            </a:pPr>
            <a:r>
              <a:rPr lang="en-US" sz="1000" dirty="0"/>
              <a:t>RIGHT STEP MARCH			0-10________</a:t>
            </a:r>
          </a:p>
          <a:p>
            <a:pPr marL="228600" indent="-228600">
              <a:buAutoNum type="arabicPeriod"/>
            </a:pPr>
            <a:r>
              <a:rPr lang="en-US" sz="1000" dirty="0"/>
              <a:t>PLATOON HALT			0-10________</a:t>
            </a:r>
          </a:p>
          <a:p>
            <a:pPr marL="228600" indent="-228600">
              <a:buAutoNum type="arabicPeriod"/>
            </a:pPr>
            <a:r>
              <a:rPr lang="en-US" sz="1000" dirty="0"/>
              <a:t>ABOUT FACE				0-10________</a:t>
            </a:r>
          </a:p>
          <a:p>
            <a:pPr marL="228600" indent="-228600">
              <a:buAutoNum type="arabicPeriod"/>
            </a:pPr>
            <a:r>
              <a:rPr lang="en-US" sz="1000" dirty="0"/>
              <a:t>FORWARD MARCH			0-10________</a:t>
            </a:r>
          </a:p>
          <a:p>
            <a:pPr marL="228600" indent="-228600">
              <a:buAutoNum type="arabicPeriod"/>
            </a:pPr>
            <a:r>
              <a:rPr lang="en-US" sz="1000" dirty="0"/>
              <a:t>COLUMN RIGHT MARCH		0-10________</a:t>
            </a:r>
          </a:p>
          <a:p>
            <a:pPr marL="228600" indent="-228600">
              <a:buAutoNum type="arabicPeriod"/>
            </a:pPr>
            <a:r>
              <a:rPr lang="en-US" sz="1000" dirty="0"/>
              <a:t>COLUMN RIGHT MARCH		0-10________</a:t>
            </a:r>
          </a:p>
          <a:p>
            <a:pPr marL="228600" indent="-228600">
              <a:buAutoNum type="arabicPeriod"/>
            </a:pPr>
            <a:r>
              <a:rPr lang="en-US" sz="1000" dirty="0"/>
              <a:t>COLUMN RIGHT MARCH		0-10________</a:t>
            </a:r>
          </a:p>
          <a:p>
            <a:pPr marL="228600" indent="-228600">
              <a:buAutoNum type="arabicPeriod"/>
            </a:pPr>
            <a:r>
              <a:rPr lang="en-US" sz="1000" dirty="0"/>
              <a:t>LEFT FLANK MARCH			0-10________</a:t>
            </a:r>
          </a:p>
          <a:p>
            <a:pPr marL="228600" indent="-228600">
              <a:buAutoNum type="arabicPeriod"/>
            </a:pPr>
            <a:r>
              <a:rPr lang="en-US" sz="1000" dirty="0"/>
              <a:t>RIGHT FLANK MARCH			0-10________</a:t>
            </a:r>
          </a:p>
          <a:p>
            <a:pPr marL="228600" indent="-228600">
              <a:buAutoNum type="arabicPeriod"/>
            </a:pPr>
            <a:r>
              <a:rPr lang="en-US" sz="1000" b="1" dirty="0"/>
              <a:t>PLATOON HALT			0-10</a:t>
            </a:r>
            <a:r>
              <a:rPr lang="en-US" sz="1000" b="1" u="sng" dirty="0"/>
              <a:t>________</a:t>
            </a:r>
          </a:p>
          <a:p>
            <a:pPr marL="228600" indent="-228600">
              <a:buAutoNum type="arabicPeriod"/>
            </a:pPr>
            <a:r>
              <a:rPr lang="en-US" sz="1000" dirty="0"/>
              <a:t>COLUMN LEFT MARCH		0-10________</a:t>
            </a:r>
          </a:p>
          <a:p>
            <a:pPr marL="228600" indent="-228600">
              <a:buAutoNum type="arabicPeriod"/>
            </a:pPr>
            <a:r>
              <a:rPr lang="en-US" sz="1000" dirty="0"/>
              <a:t>REAR MARCH			0-10________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3436189-CE24-48FC-807B-4DA3AD0B4C01}"/>
              </a:ext>
            </a:extLst>
          </p:cNvPr>
          <p:cNvSpPr txBox="1"/>
          <p:nvPr/>
        </p:nvSpPr>
        <p:spPr>
          <a:xfrm>
            <a:off x="3678835" y="744152"/>
            <a:ext cx="36675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28. REAR MARCH			                   0-10________</a:t>
            </a:r>
          </a:p>
          <a:p>
            <a:r>
              <a:rPr lang="en-US" sz="1000" dirty="0"/>
              <a:t>29. PLATOON HALT                                                0-10________</a:t>
            </a:r>
          </a:p>
          <a:p>
            <a:r>
              <a:rPr lang="en-US" sz="1000" dirty="0"/>
              <a:t>30. FILE FROM THE RIGHT MARCH                      0-10________</a:t>
            </a:r>
          </a:p>
          <a:p>
            <a:r>
              <a:rPr lang="en-US" sz="1000" dirty="0"/>
              <a:t>31. PLATOON HALT                                                0-10________</a:t>
            </a:r>
          </a:p>
          <a:p>
            <a:r>
              <a:rPr lang="en-US" sz="1000" dirty="0"/>
              <a:t>32. COLUMN OF 3’S TO THE LEFT MARCH         0-10________</a:t>
            </a:r>
          </a:p>
          <a:p>
            <a:r>
              <a:rPr lang="en-US" sz="1000" dirty="0"/>
              <a:t>33. COLUMN LEFT MARCH                                   0-10________</a:t>
            </a:r>
          </a:p>
          <a:p>
            <a:r>
              <a:rPr lang="en-US" sz="1000" dirty="0"/>
              <a:t>35. DOUBLE TIME MARCH                                    0-10________</a:t>
            </a:r>
          </a:p>
          <a:p>
            <a:r>
              <a:rPr lang="en-US" sz="1000" dirty="0"/>
              <a:t>36. QUICK TIME MARCH                                       0-10________</a:t>
            </a:r>
          </a:p>
          <a:p>
            <a:r>
              <a:rPr lang="en-US" sz="1000" dirty="0"/>
              <a:t>37. COLUMN LEFT MARCH                                   0-10________</a:t>
            </a:r>
          </a:p>
          <a:p>
            <a:r>
              <a:rPr lang="en-US" sz="1000" dirty="0"/>
              <a:t>38. CHANGE STEP MARCH                                    0-10________</a:t>
            </a:r>
          </a:p>
          <a:p>
            <a:r>
              <a:rPr lang="en-US" sz="1000" b="1" dirty="0"/>
              <a:t>39. PLATOON HALT                                                0-10________</a:t>
            </a:r>
          </a:p>
          <a:p>
            <a:r>
              <a:rPr lang="en-US" sz="1000" dirty="0"/>
              <a:t>40. FORWARD MARCH			   0--10________</a:t>
            </a:r>
          </a:p>
          <a:p>
            <a:r>
              <a:rPr lang="en-US" sz="1000" dirty="0"/>
              <a:t>41. REAR MARCH                                                   0-10________</a:t>
            </a:r>
          </a:p>
          <a:p>
            <a:r>
              <a:rPr lang="en-US" sz="1000" dirty="0"/>
              <a:t>42. REAR MARCH                                                   0-10________</a:t>
            </a:r>
          </a:p>
          <a:p>
            <a:r>
              <a:rPr lang="en-US" sz="1000" dirty="0"/>
              <a:t>43. COLUMN LEFT MARCH                                   0-10________</a:t>
            </a:r>
          </a:p>
          <a:p>
            <a:r>
              <a:rPr lang="en-US" sz="1000" dirty="0"/>
              <a:t>44. COLUMN LEFT MARCH                                   0-10________</a:t>
            </a:r>
          </a:p>
          <a:p>
            <a:r>
              <a:rPr lang="en-US" sz="1000" b="1" dirty="0"/>
              <a:t>45. PLATOON HALT                                                0-10________</a:t>
            </a:r>
          </a:p>
          <a:p>
            <a:r>
              <a:rPr lang="en-US" sz="1000" dirty="0"/>
              <a:t>50. REPORT OUT                                                      0-20________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5A6104-F561-1344-867D-10995005FB35}"/>
              </a:ext>
            </a:extLst>
          </p:cNvPr>
          <p:cNvSpPr txBox="1"/>
          <p:nvPr/>
        </p:nvSpPr>
        <p:spPr>
          <a:xfrm>
            <a:off x="819219" y="419603"/>
            <a:ext cx="57966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 5 second pause should be maintained after executing all </a:t>
            </a:r>
            <a:r>
              <a:rPr lang="en-US" sz="1200" b="1" dirty="0"/>
              <a:t>BOLD UPPERCASE COMMANDS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2DD7DA-A6B9-B44E-A8BE-CFA9EA1653B3}"/>
              </a:ext>
            </a:extLst>
          </p:cNvPr>
          <p:cNvSpPr/>
          <p:nvPr/>
        </p:nvSpPr>
        <p:spPr>
          <a:xfrm>
            <a:off x="73571" y="5469171"/>
            <a:ext cx="8996858" cy="133775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A7B1DBF-198F-9F43-B890-3064341BD883}"/>
              </a:ext>
            </a:extLst>
          </p:cNvPr>
          <p:cNvSpPr txBox="1"/>
          <p:nvPr/>
        </p:nvSpPr>
        <p:spPr>
          <a:xfrm>
            <a:off x="66995" y="5988008"/>
            <a:ext cx="281121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u="sng" dirty="0"/>
              <a:t>Seven Step Problem-Solving Process: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6986D9E-5942-1945-A82E-2B98E8990D17}"/>
              </a:ext>
            </a:extLst>
          </p:cNvPr>
          <p:cNvSpPr txBox="1"/>
          <p:nvPr/>
        </p:nvSpPr>
        <p:spPr>
          <a:xfrm>
            <a:off x="3123419" y="5452239"/>
            <a:ext cx="454797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200" b="1" dirty="0"/>
              <a:t>Identify the problem (recognize/define)</a:t>
            </a:r>
          </a:p>
          <a:p>
            <a:pPr marL="342900" indent="-342900">
              <a:buAutoNum type="arabicPeriod"/>
            </a:pPr>
            <a:r>
              <a:rPr lang="en-US" sz="1200" b="1" dirty="0"/>
              <a:t>Gather information (facts/assumptions)</a:t>
            </a:r>
          </a:p>
          <a:p>
            <a:pPr marL="342900" indent="-342900">
              <a:buAutoNum type="arabicPeriod"/>
            </a:pPr>
            <a:r>
              <a:rPr lang="en-US" sz="1200" b="1" dirty="0"/>
              <a:t>Develop courses of action (solutions)</a:t>
            </a:r>
          </a:p>
          <a:p>
            <a:pPr marL="342900" indent="-342900">
              <a:buAutoNum type="arabicPeriod"/>
            </a:pPr>
            <a:r>
              <a:rPr lang="en-US" sz="1200" b="1" dirty="0"/>
              <a:t>Analyze and compare courses of action (alternatives/solutions)</a:t>
            </a:r>
          </a:p>
          <a:p>
            <a:pPr marL="342900" indent="-342900">
              <a:buAutoNum type="arabicPeriod"/>
            </a:pPr>
            <a:r>
              <a:rPr lang="en-US" sz="1200" b="1" dirty="0"/>
              <a:t>Make a decision; select the best course of action (solution)</a:t>
            </a:r>
          </a:p>
          <a:p>
            <a:pPr marL="342900" indent="-342900">
              <a:buAutoNum type="arabicPeriod"/>
            </a:pPr>
            <a:r>
              <a:rPr lang="en-US" sz="1200" b="1" dirty="0"/>
              <a:t>Make a plan</a:t>
            </a:r>
          </a:p>
          <a:p>
            <a:pPr marL="342900" indent="-342900">
              <a:buAutoNum type="arabicPeriod"/>
            </a:pPr>
            <a:r>
              <a:rPr lang="en-US" sz="1200" b="1" dirty="0"/>
              <a:t>Implement the plan (asses the results)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8EBDAF-6C51-4E40-8E9A-EF356A1280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5307" y="1909266"/>
            <a:ext cx="1272898" cy="121130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0404D5E-4B5D-4791-9243-354C714673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7346360" y="3429000"/>
            <a:ext cx="1654312" cy="1549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598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5746</TotalTime>
  <Words>587</Words>
  <Application>Microsoft Office PowerPoint</Application>
  <PresentationFormat>On-screen Show (4:3)</PresentationFormat>
  <Paragraphs>108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BEAN</dc:creator>
  <cp:lastModifiedBy>Mark Mebes</cp:lastModifiedBy>
  <cp:revision>45</cp:revision>
  <cp:lastPrinted>2022-06-16T21:59:17Z</cp:lastPrinted>
  <dcterms:created xsi:type="dcterms:W3CDTF">2021-02-20T03:39:39Z</dcterms:created>
  <dcterms:modified xsi:type="dcterms:W3CDTF">2022-06-16T21:59:24Z</dcterms:modified>
</cp:coreProperties>
</file>