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660"/>
  </p:normalViewPr>
  <p:slideViewPr>
    <p:cSldViewPr>
      <p:cViewPr varScale="1">
        <p:scale>
          <a:sx n="109" d="100"/>
          <a:sy n="109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296" y="76200"/>
            <a:ext cx="830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E2 (PV2) to E3 (PFC) PROMOTION WORKSHEET (as </a:t>
            </a:r>
            <a:r>
              <a:rPr lang="en-US">
                <a:latin typeface="Arial Black" pitchFamily="34" charset="0"/>
              </a:rPr>
              <a:t>of </a:t>
            </a:r>
            <a:r>
              <a:rPr lang="en-US" smtClean="0">
                <a:latin typeface="Arial Black" pitchFamily="34" charset="0"/>
              </a:rPr>
              <a:t>6/17/2022)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23292"/>
            <a:ext cx="8839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pPr marL="342900" indent="-342900">
              <a:buAutoNum type="arabicPeriod"/>
            </a:pPr>
            <a:r>
              <a:rPr lang="en-US" b="1" dirty="0"/>
              <a:t>Recertify E1 to E2 Knowledge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and Explain 7 Army Values        ______________           </a:t>
            </a:r>
            <a:r>
              <a:rPr lang="en-US" b="1" dirty="0" smtClean="0"/>
              <a:t>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Cadet Rank Test                                       ______________	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National Chain of Command Test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List and Define 4 Winning Colors         ______________           ______________________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/>
              <a:t>Answer LET Knowledge Questions       ______________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Score 80% or higher on Class A Insp.   ______________          </a:t>
            </a:r>
            <a:r>
              <a:rPr lang="en-US" b="1" dirty="0"/>
              <a:t>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Attend 1 BN Out of School Activity       ______________          ______________________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 smtClean="0"/>
              <a:t>Recommend for Promotion:</a:t>
            </a:r>
          </a:p>
          <a:p>
            <a:r>
              <a:rPr lang="en-US" b="1" dirty="0" smtClean="0"/>
              <a:t>1SG</a:t>
            </a:r>
            <a:r>
              <a:rPr lang="en-US" b="1" dirty="0"/>
              <a:t>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Grade of 75 % or Higher in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detention or suspensions 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</a:t>
            </a:r>
            <a:r>
              <a:rPr lang="en-US" b="1" dirty="0" smtClean="0"/>
              <a:t>Missing Inspection Scores in 9 Week Period</a:t>
            </a:r>
            <a:endParaRPr lang="en-US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More than 1 Unexcused Absences in 9 Week </a:t>
            </a:r>
            <a:r>
              <a:rPr lang="en-US" b="1" dirty="0" smtClean="0"/>
              <a:t>Period</a:t>
            </a:r>
            <a:endParaRPr lang="en-US" b="1" dirty="0"/>
          </a:p>
          <a:p>
            <a:pPr marL="285750" indent="-285750">
              <a:buFont typeface="Wingdings" pitchFamily="2" charset="2"/>
              <a:buChar char="q"/>
            </a:pPr>
            <a:endParaRPr lang="en-US" b="1" dirty="0"/>
          </a:p>
          <a:p>
            <a:r>
              <a:rPr lang="en-US" b="1" dirty="0"/>
              <a:t>   </a:t>
            </a:r>
          </a:p>
          <a:p>
            <a:pPr lvl="1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11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93893"/>
            <a:ext cx="39624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JROTC LET Knowledge General Questions:</a:t>
            </a:r>
            <a:endParaRPr lang="en-US" sz="800" dirty="0"/>
          </a:p>
          <a:p>
            <a:r>
              <a:rPr lang="en-US" sz="800" dirty="0"/>
              <a:t>1. </a:t>
            </a:r>
            <a:r>
              <a:rPr lang="en-US" sz="800" b="1" dirty="0"/>
              <a:t>Chain of Command: </a:t>
            </a:r>
            <a:endParaRPr lang="en-US" sz="800" dirty="0"/>
          </a:p>
          <a:p>
            <a:r>
              <a:rPr lang="en-US" sz="800" b="1" dirty="0"/>
              <a:t>Commander-in-Chief:</a:t>
            </a:r>
            <a:r>
              <a:rPr lang="en-US" sz="800" dirty="0"/>
              <a:t>                     _______________________________________________</a:t>
            </a:r>
          </a:p>
          <a:p>
            <a:r>
              <a:rPr lang="en-US" sz="800" b="1" dirty="0"/>
              <a:t>Secretary of Defense:</a:t>
            </a:r>
            <a:r>
              <a:rPr lang="en-US" sz="800" dirty="0"/>
              <a:t>                       ______________________________________________</a:t>
            </a:r>
          </a:p>
          <a:p>
            <a:r>
              <a:rPr lang="en-US" sz="800" b="1" dirty="0"/>
              <a:t>Secretary of the Army:</a:t>
            </a:r>
            <a:r>
              <a:rPr lang="en-US" sz="800" dirty="0"/>
              <a:t>                     ______________________________________________</a:t>
            </a:r>
          </a:p>
          <a:p>
            <a:r>
              <a:rPr lang="en-US" sz="800" b="1" dirty="0"/>
              <a:t>Chief of Staff of the Army:</a:t>
            </a:r>
            <a:r>
              <a:rPr lang="en-US" sz="800" dirty="0"/>
              <a:t>               ______________________________________________ </a:t>
            </a:r>
          </a:p>
          <a:p>
            <a:r>
              <a:rPr lang="en-US" sz="800" b="1" dirty="0"/>
              <a:t>Sergeant Major of the Army:</a:t>
            </a:r>
            <a:r>
              <a:rPr lang="en-US" sz="800" dirty="0"/>
              <a:t>          ______________________________________________</a:t>
            </a:r>
          </a:p>
          <a:p>
            <a:r>
              <a:rPr lang="en-US" sz="800" b="1" dirty="0"/>
              <a:t>CG, TRADOC:</a:t>
            </a:r>
            <a:r>
              <a:rPr lang="en-US" sz="800" dirty="0"/>
              <a:t>  	                        _____________________________________________</a:t>
            </a:r>
          </a:p>
          <a:p>
            <a:r>
              <a:rPr lang="en-US" sz="800" b="1" dirty="0"/>
              <a:t>CSM, TRADOC:                                     </a:t>
            </a:r>
            <a:r>
              <a:rPr lang="en-US" sz="800" dirty="0"/>
              <a:t>_____________________________________________</a:t>
            </a:r>
          </a:p>
          <a:p>
            <a:r>
              <a:rPr lang="en-US" sz="800" b="1" dirty="0"/>
              <a:t>CG, Cadet Command:</a:t>
            </a:r>
            <a:r>
              <a:rPr lang="en-US" sz="800" dirty="0"/>
              <a:t>                         _____________________________________________</a:t>
            </a:r>
          </a:p>
          <a:p>
            <a:r>
              <a:rPr lang="en-US" sz="800" b="1" dirty="0"/>
              <a:t>CSM Cadet Command:</a:t>
            </a:r>
            <a:r>
              <a:rPr lang="en-US" sz="800" dirty="0"/>
              <a:t>                       _____________________________________________</a:t>
            </a:r>
          </a:p>
          <a:p>
            <a:r>
              <a:rPr lang="en-US" sz="800" b="1" dirty="0"/>
              <a:t>Commander, </a:t>
            </a:r>
            <a:r>
              <a:rPr lang="en-US" sz="800" b="1" dirty="0" smtClean="0"/>
              <a:t>8th </a:t>
            </a:r>
            <a:r>
              <a:rPr lang="en-US" sz="800" b="1" dirty="0"/>
              <a:t>Brigade: </a:t>
            </a:r>
            <a:r>
              <a:rPr lang="en-US" sz="800" dirty="0"/>
              <a:t>             _____________________________________________</a:t>
            </a:r>
          </a:p>
          <a:p>
            <a:r>
              <a:rPr lang="en-US" sz="800" b="1" dirty="0"/>
              <a:t>CSM, </a:t>
            </a:r>
            <a:r>
              <a:rPr lang="en-US" sz="800" b="1" dirty="0" smtClean="0"/>
              <a:t>8th </a:t>
            </a:r>
            <a:r>
              <a:rPr lang="en-US" sz="800" b="1" dirty="0"/>
              <a:t>Brigade:</a:t>
            </a:r>
            <a:r>
              <a:rPr lang="en-US" sz="800" dirty="0"/>
              <a:t>                            _____________________________________________</a:t>
            </a:r>
          </a:p>
          <a:p>
            <a:r>
              <a:rPr lang="en-US" sz="800" b="1" dirty="0"/>
              <a:t>Principal:                                               _____________________________________________</a:t>
            </a:r>
          </a:p>
          <a:p>
            <a:r>
              <a:rPr lang="en-US" sz="800" b="1" dirty="0"/>
              <a:t>Senior Army Instructor (SAI):</a:t>
            </a:r>
            <a:r>
              <a:rPr lang="en-US" sz="800" dirty="0"/>
              <a:t>           _____________________________________________ </a:t>
            </a:r>
          </a:p>
          <a:p>
            <a:r>
              <a:rPr lang="en-US" sz="800" b="1" dirty="0"/>
              <a:t>Army Instructor (AI):</a:t>
            </a:r>
            <a:r>
              <a:rPr lang="en-US" sz="800" dirty="0"/>
              <a:t>                         _____________________________________________  </a:t>
            </a:r>
          </a:p>
          <a:p>
            <a:endParaRPr lang="en-US" sz="800" dirty="0"/>
          </a:p>
          <a:p>
            <a:r>
              <a:rPr lang="en-US" sz="800" b="1" dirty="0"/>
              <a:t>2.  What is the Mission of JROTC?  “</a:t>
            </a:r>
            <a:r>
              <a:rPr lang="en-US" sz="800" dirty="0"/>
              <a:t>To motivate young people to be better citizens.</a:t>
            </a:r>
            <a:r>
              <a:rPr lang="en-US" sz="800" b="1" dirty="0"/>
              <a:t>”</a:t>
            </a:r>
          </a:p>
          <a:p>
            <a:r>
              <a:rPr lang="en-US" sz="800" b="1" dirty="0"/>
              <a:t>3.  What is the Purpose of JROTC? </a:t>
            </a:r>
            <a:r>
              <a:rPr lang="en-US" sz="800" dirty="0"/>
              <a:t>“To help cadets graduate from high school.”</a:t>
            </a:r>
          </a:p>
          <a:p>
            <a:r>
              <a:rPr lang="en-US" sz="800" b="1" dirty="0"/>
              <a:t>4.  Rank Structure:  What rank is a cadet with:</a:t>
            </a:r>
            <a:endParaRPr lang="en-US" sz="800" b="1" u="sng" dirty="0"/>
          </a:p>
          <a:p>
            <a:r>
              <a:rPr lang="en-US" sz="800" b="1" dirty="0"/>
              <a:t>   </a:t>
            </a:r>
            <a:r>
              <a:rPr lang="en-US" sz="800" b="1" u="sng" dirty="0"/>
              <a:t>Officer Ranks:</a:t>
            </a:r>
            <a:endParaRPr lang="en-US" sz="800" dirty="0"/>
          </a:p>
          <a:p>
            <a:r>
              <a:rPr lang="en-US" sz="800" b="1" dirty="0"/>
              <a:t>Three Diamonds:  </a:t>
            </a:r>
            <a:r>
              <a:rPr lang="en-US" sz="800" dirty="0"/>
              <a:t>Colonel</a:t>
            </a:r>
          </a:p>
          <a:p>
            <a:r>
              <a:rPr lang="en-US" sz="800" b="1" dirty="0"/>
              <a:t>Two Diamonds:  </a:t>
            </a:r>
            <a:r>
              <a:rPr lang="en-US" sz="800" dirty="0"/>
              <a:t>Lieutenant Colonel</a:t>
            </a:r>
            <a:r>
              <a:rPr lang="en-US" sz="800" b="1" dirty="0"/>
              <a:t>		</a:t>
            </a:r>
            <a:endParaRPr lang="en-US" sz="800" dirty="0"/>
          </a:p>
          <a:p>
            <a:r>
              <a:rPr lang="en-US" sz="800" b="1" dirty="0"/>
              <a:t>One Diamond:  </a:t>
            </a:r>
            <a:r>
              <a:rPr lang="en-US" sz="800" dirty="0"/>
              <a:t>Major</a:t>
            </a:r>
          </a:p>
          <a:p>
            <a:r>
              <a:rPr lang="en-US" sz="800" b="1" dirty="0"/>
              <a:t>Three Disks:  </a:t>
            </a:r>
            <a:r>
              <a:rPr lang="en-US" sz="800" dirty="0"/>
              <a:t>Captain</a:t>
            </a:r>
          </a:p>
          <a:p>
            <a:r>
              <a:rPr lang="en-US" sz="800" b="1" dirty="0"/>
              <a:t>Two Disks:  </a:t>
            </a:r>
            <a:r>
              <a:rPr lang="en-US" sz="800" dirty="0"/>
              <a:t>First Lieutenant</a:t>
            </a:r>
          </a:p>
          <a:p>
            <a:r>
              <a:rPr lang="en-US" sz="800" b="1" dirty="0"/>
              <a:t>One Disk:  </a:t>
            </a:r>
            <a:r>
              <a:rPr lang="en-US" sz="800" dirty="0"/>
              <a:t>Second Lieutenant</a:t>
            </a:r>
            <a:r>
              <a:rPr lang="en-US" sz="800" b="1" dirty="0"/>
              <a:t> </a:t>
            </a:r>
            <a:endParaRPr lang="en-US" sz="800" dirty="0"/>
          </a:p>
          <a:p>
            <a:r>
              <a:rPr lang="en-US" sz="800" b="1" dirty="0"/>
              <a:t>   </a:t>
            </a:r>
            <a:r>
              <a:rPr lang="en-US" sz="800" b="1" u="sng" dirty="0"/>
              <a:t>Enlisted Ranks:</a:t>
            </a:r>
            <a:r>
              <a:rPr lang="en-US" sz="800" b="1" dirty="0"/>
              <a:t> </a:t>
            </a:r>
            <a:endParaRPr lang="en-US" sz="800" b="1" u="sng" dirty="0"/>
          </a:p>
          <a:p>
            <a:r>
              <a:rPr lang="en-US" sz="800" b="1" dirty="0"/>
              <a:t>Three Stripes Up/three down a star and a wreath:  </a:t>
            </a:r>
            <a:r>
              <a:rPr lang="en-US" sz="800" dirty="0"/>
              <a:t>Command Sergeant Major </a:t>
            </a:r>
          </a:p>
          <a:p>
            <a:r>
              <a:rPr lang="en-US" sz="800" b="1" dirty="0"/>
              <a:t>Three Stripes Up/three down and a star:  </a:t>
            </a:r>
            <a:r>
              <a:rPr lang="en-US" sz="800" dirty="0"/>
              <a:t>Sergeant Major</a:t>
            </a:r>
          </a:p>
          <a:p>
            <a:r>
              <a:rPr lang="en-US" sz="800" b="1" dirty="0"/>
              <a:t>Three Stripes Up/three down and a diamond:  </a:t>
            </a:r>
            <a:r>
              <a:rPr lang="en-US" sz="800" dirty="0"/>
              <a:t>First Sergeant</a:t>
            </a:r>
          </a:p>
          <a:p>
            <a:r>
              <a:rPr lang="en-US" sz="800" b="1" dirty="0"/>
              <a:t>Three Stripes Up/three down:  </a:t>
            </a:r>
            <a:r>
              <a:rPr lang="en-US" sz="800" dirty="0"/>
              <a:t>Master Sergeant</a:t>
            </a:r>
          </a:p>
          <a:p>
            <a:r>
              <a:rPr lang="en-US" sz="800" b="1" dirty="0"/>
              <a:t>Three Stripes Up/two down:  </a:t>
            </a:r>
            <a:r>
              <a:rPr lang="en-US" sz="800" dirty="0"/>
              <a:t>Sergeant First Class</a:t>
            </a:r>
          </a:p>
          <a:p>
            <a:r>
              <a:rPr lang="en-US" sz="800" b="1" dirty="0"/>
              <a:t>Three Stripes Up/one down:  </a:t>
            </a:r>
            <a:r>
              <a:rPr lang="en-US" sz="800" dirty="0"/>
              <a:t>Staff Sergeant</a:t>
            </a:r>
          </a:p>
          <a:p>
            <a:r>
              <a:rPr lang="en-US" sz="800" b="1" dirty="0"/>
              <a:t>Three Stripes:  </a:t>
            </a:r>
            <a:r>
              <a:rPr lang="en-US" sz="800" dirty="0"/>
              <a:t>Sergeant</a:t>
            </a:r>
          </a:p>
          <a:p>
            <a:r>
              <a:rPr lang="en-US" sz="800" b="1" dirty="0"/>
              <a:t>Two Stripes:  </a:t>
            </a:r>
            <a:r>
              <a:rPr lang="en-US" sz="800" dirty="0"/>
              <a:t>Corporal</a:t>
            </a:r>
          </a:p>
          <a:p>
            <a:r>
              <a:rPr lang="en-US" sz="800" b="1" dirty="0"/>
              <a:t>One Stripe Up/one down:  </a:t>
            </a:r>
            <a:r>
              <a:rPr lang="en-US" sz="800" dirty="0"/>
              <a:t>Private First Class </a:t>
            </a:r>
          </a:p>
          <a:p>
            <a:r>
              <a:rPr lang="en-US" sz="800" b="1" dirty="0"/>
              <a:t>One Stripe Up:  </a:t>
            </a:r>
            <a:r>
              <a:rPr lang="en-US" sz="800" dirty="0"/>
              <a:t>Private E2</a:t>
            </a:r>
          </a:p>
          <a:p>
            <a:endParaRPr lang="en-US" sz="800" b="1" u="sng" dirty="0"/>
          </a:p>
          <a:p>
            <a:r>
              <a:rPr lang="en-US" sz="800" b="1" u="sng" dirty="0"/>
              <a:t>First Aid:</a:t>
            </a:r>
            <a:r>
              <a:rPr lang="en-US" sz="800" dirty="0"/>
              <a:t> </a:t>
            </a:r>
          </a:p>
          <a:p>
            <a:r>
              <a:rPr lang="en-US" sz="800" b="1" dirty="0"/>
              <a:t>5.  What are the lifesaving steps? </a:t>
            </a:r>
            <a:r>
              <a:rPr lang="en-US" sz="800" dirty="0"/>
              <a:t>Clear the airway, Stop the bleeding, Care for shock, Dress and bandage the wounds.</a:t>
            </a:r>
          </a:p>
          <a:p>
            <a:endParaRPr lang="en-US" sz="800" b="1" u="sng" dirty="0"/>
          </a:p>
          <a:p>
            <a:r>
              <a:rPr lang="en-US" sz="800" b="1" u="sng" dirty="0"/>
              <a:t>Map Reading:</a:t>
            </a:r>
            <a:r>
              <a:rPr lang="en-US" sz="800" dirty="0"/>
              <a:t> </a:t>
            </a:r>
          </a:p>
          <a:p>
            <a:r>
              <a:rPr lang="en-US" sz="800" b="1" dirty="0"/>
              <a:t>6.</a:t>
            </a:r>
            <a:r>
              <a:rPr lang="en-US" sz="800" dirty="0"/>
              <a:t>  </a:t>
            </a:r>
            <a:r>
              <a:rPr lang="en-US" sz="800" b="1" dirty="0"/>
              <a:t>What are the five basic colors found on a military map and what do they represent? </a:t>
            </a:r>
            <a:endParaRPr lang="en-US" sz="800" dirty="0"/>
          </a:p>
          <a:p>
            <a:r>
              <a:rPr lang="en-US" sz="800" dirty="0"/>
              <a:t>Blue:	Water</a:t>
            </a:r>
          </a:p>
          <a:p>
            <a:r>
              <a:rPr lang="en-US" sz="800" dirty="0"/>
              <a:t>Green :	Vegetation</a:t>
            </a:r>
          </a:p>
          <a:p>
            <a:r>
              <a:rPr lang="en-US" sz="800" dirty="0"/>
              <a:t>Brown:	Contour, Elevation and Relief </a:t>
            </a:r>
          </a:p>
          <a:p>
            <a:r>
              <a:rPr lang="en-US" sz="800" dirty="0"/>
              <a:t>Black:	Manmade Objects</a:t>
            </a:r>
          </a:p>
          <a:p>
            <a:r>
              <a:rPr lang="en-US" sz="800" dirty="0"/>
              <a:t>Red:	Other Manmade Objects and Densely Populated areas</a:t>
            </a:r>
            <a:r>
              <a:rPr lang="en-US" sz="800" b="1" dirty="0"/>
              <a:t> </a:t>
            </a:r>
            <a:endParaRPr lang="en-US" sz="800" dirty="0"/>
          </a:p>
          <a:p>
            <a:r>
              <a:rPr lang="en-US" sz="800" b="1" dirty="0"/>
              <a:t>7. What are the 5 major terrain features?  </a:t>
            </a:r>
            <a:r>
              <a:rPr lang="en-US" sz="800" dirty="0"/>
              <a:t>Hilltop, Ridgeline, Saddle, Valley, Depression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93387"/>
            <a:ext cx="4800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/>
              <a:t>Drill and Ceremony:</a:t>
            </a:r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12.  How many inches in a normal step in marching?  </a:t>
            </a:r>
            <a:r>
              <a:rPr lang="en-US" sz="900" dirty="0"/>
              <a:t>30 inches</a:t>
            </a:r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13.  What are the two parts of an oral drill command? </a:t>
            </a:r>
            <a:r>
              <a:rPr lang="en-US" sz="900" dirty="0"/>
              <a:t>Preparatory and command of execution.</a:t>
            </a:r>
          </a:p>
          <a:p>
            <a:r>
              <a:rPr lang="en-US" sz="900" b="1" dirty="0"/>
              <a:t>14.  How do you revoke a preparatory command?  </a:t>
            </a:r>
            <a:r>
              <a:rPr lang="en-US" sz="900" dirty="0"/>
              <a:t>You state, “As you were.”</a:t>
            </a:r>
          </a:p>
          <a:p>
            <a:r>
              <a:rPr lang="en-US" sz="900" b="1" u="sng" dirty="0"/>
              <a:t>U.S. Military History:</a:t>
            </a:r>
            <a:endParaRPr lang="en-US" sz="900" dirty="0"/>
          </a:p>
          <a:p>
            <a:r>
              <a:rPr lang="en-US" sz="900" b="1" dirty="0"/>
              <a:t>15.  What is the Army’s Birthday? </a:t>
            </a:r>
            <a:r>
              <a:rPr lang="en-US" sz="900" dirty="0"/>
              <a:t>June 14, 1775</a:t>
            </a:r>
          </a:p>
          <a:p>
            <a:r>
              <a:rPr lang="en-US" sz="900" b="1" dirty="0"/>
              <a:t>16.  What happened on 7 December 1941 in Hawaii?  </a:t>
            </a:r>
            <a:r>
              <a:rPr lang="en-US" sz="900" dirty="0"/>
              <a:t>The Japanese attacked Pearl Harbor</a:t>
            </a:r>
          </a:p>
          <a:p>
            <a:r>
              <a:rPr lang="en-US" sz="900" b="1" dirty="0"/>
              <a:t>17.  Who was the Commander of the Revolutionary Army?  </a:t>
            </a:r>
            <a:r>
              <a:rPr lang="en-US" sz="900" dirty="0"/>
              <a:t>George Washington</a:t>
            </a:r>
          </a:p>
          <a:p>
            <a:r>
              <a:rPr lang="en-US" sz="900" b="1" dirty="0"/>
              <a:t>18.  What war was fought during the 1960’s and 1970’s?  </a:t>
            </a:r>
            <a:r>
              <a:rPr lang="en-US" sz="900" dirty="0"/>
              <a:t>The Vietnam War</a:t>
            </a:r>
          </a:p>
          <a:p>
            <a:r>
              <a:rPr lang="en-US" sz="900" b="1" u="sng" dirty="0"/>
              <a:t>Washington State Facts:</a:t>
            </a:r>
            <a:r>
              <a:rPr lang="en-US" sz="900" dirty="0"/>
              <a:t> </a:t>
            </a:r>
          </a:p>
          <a:p>
            <a:r>
              <a:rPr lang="en-US" sz="900" b="1" dirty="0"/>
              <a:t>19.  Name the capital of Washington:  </a:t>
            </a:r>
            <a:r>
              <a:rPr lang="en-US" sz="900" dirty="0"/>
              <a:t>Olympia</a:t>
            </a:r>
          </a:p>
          <a:p>
            <a:r>
              <a:rPr lang="en-US" sz="900" b="1" dirty="0"/>
              <a:t>20.  Name the largest city in Washington: </a:t>
            </a:r>
            <a:r>
              <a:rPr lang="en-US" sz="900" dirty="0"/>
              <a:t>Seattle</a:t>
            </a:r>
          </a:p>
          <a:p>
            <a:r>
              <a:rPr lang="en-US" sz="900" b="1" dirty="0"/>
              <a:t>21.  What is the state motto? </a:t>
            </a:r>
            <a:r>
              <a:rPr lang="en-US" sz="900" dirty="0"/>
              <a:t>“Bye and Bye.”</a:t>
            </a:r>
          </a:p>
          <a:p>
            <a:r>
              <a:rPr lang="en-US" sz="900" b="1" dirty="0"/>
              <a:t>22.  Name the state bird: The Goldfinch.</a:t>
            </a:r>
            <a:r>
              <a:rPr lang="en-US" sz="900" dirty="0"/>
              <a:t> </a:t>
            </a:r>
          </a:p>
          <a:p>
            <a:r>
              <a:rPr lang="en-US" sz="900" b="1" u="sng" dirty="0"/>
              <a:t>Classroom Management:</a:t>
            </a:r>
            <a:r>
              <a:rPr lang="en-US" sz="900" dirty="0"/>
              <a:t> </a:t>
            </a:r>
          </a:p>
          <a:p>
            <a:r>
              <a:rPr lang="en-US" sz="900" b="1" dirty="0"/>
              <a:t>26. </a:t>
            </a:r>
            <a:r>
              <a:rPr lang="en-US" sz="900" dirty="0"/>
              <a:t> </a:t>
            </a:r>
            <a:r>
              <a:rPr lang="en-US" sz="900" b="1" dirty="0"/>
              <a:t>What are the steps to the 4-Phase Lesson Plan?  </a:t>
            </a:r>
            <a:r>
              <a:rPr lang="en-US" sz="900" dirty="0"/>
              <a:t>Inquire, Gather, Process, Apply </a:t>
            </a:r>
          </a:p>
          <a:p>
            <a:r>
              <a:rPr lang="en-US" sz="900" b="1" dirty="0"/>
              <a:t>27. </a:t>
            </a:r>
            <a:r>
              <a:rPr lang="en-US" sz="900" dirty="0"/>
              <a:t> </a:t>
            </a:r>
            <a:r>
              <a:rPr lang="en-US" sz="900" b="1" dirty="0"/>
              <a:t>Identify two Thinking Maps:   </a:t>
            </a:r>
            <a:r>
              <a:rPr lang="en-US" sz="900" dirty="0"/>
              <a:t>Brace Map, Bridge Map, Bubble Map, Circle Map, Double Bubble Map, Flow Map, Multi-Flow Map, and Tree Map. </a:t>
            </a:r>
          </a:p>
          <a:p>
            <a:r>
              <a:rPr lang="en-US" sz="900" b="1" dirty="0"/>
              <a:t>28</a:t>
            </a:r>
            <a:r>
              <a:rPr lang="en-US" sz="900" dirty="0"/>
              <a:t>.  </a:t>
            </a:r>
            <a:r>
              <a:rPr lang="en-US" sz="900" b="1" dirty="0"/>
              <a:t>Name the components or formula of Service Learning: </a:t>
            </a:r>
            <a:r>
              <a:rPr lang="en-US" sz="900" dirty="0"/>
              <a:t>Orientation &amp; Training + Meaningful Service + Structured Reflection = Service Learning </a:t>
            </a:r>
          </a:p>
          <a:p>
            <a:r>
              <a:rPr lang="en-US" sz="900" b="1" u="sng" dirty="0"/>
              <a:t>Winning Colors:</a:t>
            </a:r>
            <a:r>
              <a:rPr lang="en-US" sz="900" dirty="0"/>
              <a:t> </a:t>
            </a:r>
          </a:p>
          <a:p>
            <a:r>
              <a:rPr lang="en-US" sz="900" b="1" dirty="0"/>
              <a:t>29.</a:t>
            </a:r>
            <a:r>
              <a:rPr lang="en-US" sz="900" dirty="0"/>
              <a:t>  </a:t>
            </a:r>
            <a:r>
              <a:rPr lang="en-US" sz="900" b="1" dirty="0"/>
              <a:t>What are the four Winning Colors and what do they each represent? </a:t>
            </a:r>
            <a:endParaRPr lang="en-US" sz="900" dirty="0"/>
          </a:p>
          <a:p>
            <a:r>
              <a:rPr lang="en-US" sz="900" dirty="0"/>
              <a:t>Brown		Builder</a:t>
            </a:r>
          </a:p>
          <a:p>
            <a:r>
              <a:rPr lang="en-US" sz="900" dirty="0"/>
              <a:t>Red 		Adventurer</a:t>
            </a:r>
          </a:p>
          <a:p>
            <a:r>
              <a:rPr lang="en-US" sz="900" dirty="0"/>
              <a:t>Blue		Relater</a:t>
            </a:r>
          </a:p>
          <a:p>
            <a:r>
              <a:rPr lang="en-US" sz="900" dirty="0"/>
              <a:t>Green		Planner </a:t>
            </a:r>
          </a:p>
          <a:p>
            <a:r>
              <a:rPr lang="en-US" sz="900" b="1" dirty="0"/>
              <a:t>30.</a:t>
            </a:r>
            <a:r>
              <a:rPr lang="en-US" sz="900" dirty="0"/>
              <a:t>  </a:t>
            </a:r>
            <a:r>
              <a:rPr lang="en-US" sz="900" b="1" dirty="0"/>
              <a:t>What are Winning Colors used for?  </a:t>
            </a:r>
            <a:r>
              <a:rPr lang="en-US" sz="900" dirty="0"/>
              <a:t>Determine strengths and potential weaknesses and how to conduct meetings and to capitalize on Strengths and Weaknesses of individuals in group planning.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4265727"/>
            <a:ext cx="4191000" cy="25160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50" b="1" u="sng" dirty="0"/>
              <a:t>Seven Army Values (LDRSHIP)</a:t>
            </a:r>
          </a:p>
          <a:p>
            <a:pPr lvl="0"/>
            <a:r>
              <a:rPr lang="en-US" sz="1050" b="1" dirty="0"/>
              <a:t>L</a:t>
            </a:r>
            <a:r>
              <a:rPr lang="en-US" sz="1050" dirty="0"/>
              <a:t>oyalty</a:t>
            </a:r>
            <a:r>
              <a:rPr lang="en-US" sz="1050" b="1" dirty="0"/>
              <a:t>: </a:t>
            </a:r>
            <a:r>
              <a:rPr lang="en-US" sz="1050" dirty="0"/>
              <a:t>To bear true faith and allegiance to the U.S. constitution…your peers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D</a:t>
            </a:r>
            <a:r>
              <a:rPr lang="en-US" sz="1050" dirty="0"/>
              <a:t>uty:  To fulfill your obligations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R</a:t>
            </a:r>
            <a:r>
              <a:rPr lang="en-US" sz="1050" dirty="0"/>
              <a:t>espect: To treat people as they should be treated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S</a:t>
            </a:r>
            <a:r>
              <a:rPr lang="en-US" sz="1050" dirty="0"/>
              <a:t>elfless Service:  To put the welfare of the nation…before your own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H</a:t>
            </a:r>
            <a:r>
              <a:rPr lang="en-US" sz="1050" dirty="0"/>
              <a:t>onor:  To live up to all values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I</a:t>
            </a:r>
            <a:r>
              <a:rPr lang="en-US" sz="1050" dirty="0"/>
              <a:t>ntegrity:  To do what is right, legally and morally</a:t>
            </a:r>
          </a:p>
          <a:p>
            <a:pPr lvl="0"/>
            <a:endParaRPr lang="en-US" sz="1050" dirty="0"/>
          </a:p>
          <a:p>
            <a:pPr lvl="0"/>
            <a:r>
              <a:rPr lang="en-US" sz="1050" b="1" dirty="0"/>
              <a:t>P</a:t>
            </a:r>
            <a:r>
              <a:rPr lang="en-US" sz="1050" dirty="0"/>
              <a:t>ersonal Courage:  To face fear, danger, or adversity</a:t>
            </a:r>
          </a:p>
        </p:txBody>
      </p:sp>
    </p:spTree>
    <p:extLst>
      <p:ext uri="{BB962C8B-B14F-4D97-AF65-F5344CB8AC3E}">
        <p14:creationId xmlns:p14="http://schemas.microsoft.com/office/powerpoint/2010/main" val="323234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929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Bolduc Maurice</dc:creator>
  <cp:lastModifiedBy>Mark Mebes</cp:lastModifiedBy>
  <cp:revision>35</cp:revision>
  <cp:lastPrinted>2012-10-24T12:06:41Z</cp:lastPrinted>
  <dcterms:created xsi:type="dcterms:W3CDTF">2012-10-24T10:18:09Z</dcterms:created>
  <dcterms:modified xsi:type="dcterms:W3CDTF">2022-06-16T21:33:57Z</dcterms:modified>
</cp:coreProperties>
</file>