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9144000" cy="6858000" type="screen4x3"/>
  <p:notesSz cx="7010400" cy="93964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1B832BC-024D-4DA9-88D8-65531A5F12AA}" type="datetimeFigureOut">
              <a:rPr lang="en-US" smtClean="0"/>
              <a:pPr/>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EC19C-EB46-4DE1-A40E-E0D68F8E4E73}" type="slidenum">
              <a:rPr lang="en-US" smtClean="0"/>
              <a:pPr/>
              <a:t>‹#›</a:t>
            </a:fld>
            <a:endParaRPr lang="en-US"/>
          </a:p>
        </p:txBody>
      </p:sp>
    </p:spTree>
    <p:extLst>
      <p:ext uri="{BB962C8B-B14F-4D97-AF65-F5344CB8AC3E}">
        <p14:creationId xmlns:p14="http://schemas.microsoft.com/office/powerpoint/2010/main" val="223931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B832BC-024D-4DA9-88D8-65531A5F12AA}" type="datetimeFigureOut">
              <a:rPr lang="en-US" smtClean="0"/>
              <a:pPr/>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EC19C-EB46-4DE1-A40E-E0D68F8E4E73}" type="slidenum">
              <a:rPr lang="en-US" smtClean="0"/>
              <a:pPr/>
              <a:t>‹#›</a:t>
            </a:fld>
            <a:endParaRPr lang="en-US"/>
          </a:p>
        </p:txBody>
      </p:sp>
    </p:spTree>
    <p:extLst>
      <p:ext uri="{BB962C8B-B14F-4D97-AF65-F5344CB8AC3E}">
        <p14:creationId xmlns:p14="http://schemas.microsoft.com/office/powerpoint/2010/main" val="4037412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B832BC-024D-4DA9-88D8-65531A5F12AA}" type="datetimeFigureOut">
              <a:rPr lang="en-US" smtClean="0"/>
              <a:pPr/>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EC19C-EB46-4DE1-A40E-E0D68F8E4E73}" type="slidenum">
              <a:rPr lang="en-US" smtClean="0"/>
              <a:pPr/>
              <a:t>‹#›</a:t>
            </a:fld>
            <a:endParaRPr lang="en-US"/>
          </a:p>
        </p:txBody>
      </p:sp>
    </p:spTree>
    <p:extLst>
      <p:ext uri="{BB962C8B-B14F-4D97-AF65-F5344CB8AC3E}">
        <p14:creationId xmlns:p14="http://schemas.microsoft.com/office/powerpoint/2010/main" val="480959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B832BC-024D-4DA9-88D8-65531A5F12AA}" type="datetimeFigureOut">
              <a:rPr lang="en-US" smtClean="0"/>
              <a:pPr/>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EC19C-EB46-4DE1-A40E-E0D68F8E4E73}" type="slidenum">
              <a:rPr lang="en-US" smtClean="0"/>
              <a:pPr/>
              <a:t>‹#›</a:t>
            </a:fld>
            <a:endParaRPr lang="en-US"/>
          </a:p>
        </p:txBody>
      </p:sp>
    </p:spTree>
    <p:extLst>
      <p:ext uri="{BB962C8B-B14F-4D97-AF65-F5344CB8AC3E}">
        <p14:creationId xmlns:p14="http://schemas.microsoft.com/office/powerpoint/2010/main" val="2469080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B832BC-024D-4DA9-88D8-65531A5F12AA}" type="datetimeFigureOut">
              <a:rPr lang="en-US" smtClean="0"/>
              <a:pPr/>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EC19C-EB46-4DE1-A40E-E0D68F8E4E73}" type="slidenum">
              <a:rPr lang="en-US" smtClean="0"/>
              <a:pPr/>
              <a:t>‹#›</a:t>
            </a:fld>
            <a:endParaRPr lang="en-US"/>
          </a:p>
        </p:txBody>
      </p:sp>
    </p:spTree>
    <p:extLst>
      <p:ext uri="{BB962C8B-B14F-4D97-AF65-F5344CB8AC3E}">
        <p14:creationId xmlns:p14="http://schemas.microsoft.com/office/powerpoint/2010/main" val="2102924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1B832BC-024D-4DA9-88D8-65531A5F12AA}" type="datetimeFigureOut">
              <a:rPr lang="en-US" smtClean="0"/>
              <a:pPr/>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EC19C-EB46-4DE1-A40E-E0D68F8E4E73}" type="slidenum">
              <a:rPr lang="en-US" smtClean="0"/>
              <a:pPr/>
              <a:t>‹#›</a:t>
            </a:fld>
            <a:endParaRPr lang="en-US"/>
          </a:p>
        </p:txBody>
      </p:sp>
    </p:spTree>
    <p:extLst>
      <p:ext uri="{BB962C8B-B14F-4D97-AF65-F5344CB8AC3E}">
        <p14:creationId xmlns:p14="http://schemas.microsoft.com/office/powerpoint/2010/main" val="2226598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B832BC-024D-4DA9-88D8-65531A5F12AA}" type="datetimeFigureOut">
              <a:rPr lang="en-US" smtClean="0"/>
              <a:pPr/>
              <a:t>6/16/2022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DEC19C-EB46-4DE1-A40E-E0D68F8E4E73}" type="slidenum">
              <a:rPr lang="en-US" smtClean="0"/>
              <a:pPr/>
              <a:t>‹#›</a:t>
            </a:fld>
            <a:endParaRPr lang="en-US"/>
          </a:p>
        </p:txBody>
      </p:sp>
    </p:spTree>
    <p:extLst>
      <p:ext uri="{BB962C8B-B14F-4D97-AF65-F5344CB8AC3E}">
        <p14:creationId xmlns:p14="http://schemas.microsoft.com/office/powerpoint/2010/main" val="3406233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B832BC-024D-4DA9-88D8-65531A5F12AA}" type="datetimeFigureOut">
              <a:rPr lang="en-US" smtClean="0"/>
              <a:pPr/>
              <a:t>6/16/2022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DEC19C-EB46-4DE1-A40E-E0D68F8E4E73}" type="slidenum">
              <a:rPr lang="en-US" smtClean="0"/>
              <a:pPr/>
              <a:t>‹#›</a:t>
            </a:fld>
            <a:endParaRPr lang="en-US"/>
          </a:p>
        </p:txBody>
      </p:sp>
    </p:spTree>
    <p:extLst>
      <p:ext uri="{BB962C8B-B14F-4D97-AF65-F5344CB8AC3E}">
        <p14:creationId xmlns:p14="http://schemas.microsoft.com/office/powerpoint/2010/main" val="2232313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832BC-024D-4DA9-88D8-65531A5F12AA}" type="datetimeFigureOut">
              <a:rPr lang="en-US" smtClean="0"/>
              <a:pPr/>
              <a:t>6/16/2022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DEC19C-EB46-4DE1-A40E-E0D68F8E4E73}" type="slidenum">
              <a:rPr lang="en-US" smtClean="0"/>
              <a:pPr/>
              <a:t>‹#›</a:t>
            </a:fld>
            <a:endParaRPr lang="en-US"/>
          </a:p>
        </p:txBody>
      </p:sp>
    </p:spTree>
    <p:extLst>
      <p:ext uri="{BB962C8B-B14F-4D97-AF65-F5344CB8AC3E}">
        <p14:creationId xmlns:p14="http://schemas.microsoft.com/office/powerpoint/2010/main" val="1730825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B832BC-024D-4DA9-88D8-65531A5F12AA}" type="datetimeFigureOut">
              <a:rPr lang="en-US" smtClean="0"/>
              <a:pPr/>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EC19C-EB46-4DE1-A40E-E0D68F8E4E73}" type="slidenum">
              <a:rPr lang="en-US" smtClean="0"/>
              <a:pPr/>
              <a:t>‹#›</a:t>
            </a:fld>
            <a:endParaRPr lang="en-US"/>
          </a:p>
        </p:txBody>
      </p:sp>
    </p:spTree>
    <p:extLst>
      <p:ext uri="{BB962C8B-B14F-4D97-AF65-F5344CB8AC3E}">
        <p14:creationId xmlns:p14="http://schemas.microsoft.com/office/powerpoint/2010/main" val="41528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B832BC-024D-4DA9-88D8-65531A5F12AA}" type="datetimeFigureOut">
              <a:rPr lang="en-US" smtClean="0"/>
              <a:pPr/>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EC19C-EB46-4DE1-A40E-E0D68F8E4E73}" type="slidenum">
              <a:rPr lang="en-US" smtClean="0"/>
              <a:pPr/>
              <a:t>‹#›</a:t>
            </a:fld>
            <a:endParaRPr lang="en-US"/>
          </a:p>
        </p:txBody>
      </p:sp>
    </p:spTree>
    <p:extLst>
      <p:ext uri="{BB962C8B-B14F-4D97-AF65-F5344CB8AC3E}">
        <p14:creationId xmlns:p14="http://schemas.microsoft.com/office/powerpoint/2010/main" val="1782870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B832BC-024D-4DA9-88D8-65531A5F12AA}" type="datetimeFigureOut">
              <a:rPr lang="en-US" smtClean="0"/>
              <a:pPr/>
              <a:t>6/16/2022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DEC19C-EB46-4DE1-A40E-E0D68F8E4E73}" type="slidenum">
              <a:rPr lang="en-US" smtClean="0"/>
              <a:pPr/>
              <a:t>‹#›</a:t>
            </a:fld>
            <a:endParaRPr lang="en-US"/>
          </a:p>
        </p:txBody>
      </p:sp>
    </p:spTree>
    <p:extLst>
      <p:ext uri="{BB962C8B-B14F-4D97-AF65-F5344CB8AC3E}">
        <p14:creationId xmlns:p14="http://schemas.microsoft.com/office/powerpoint/2010/main" val="19993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76200"/>
            <a:ext cx="8327408" cy="369332"/>
          </a:xfrm>
          <a:prstGeom prst="rect">
            <a:avLst/>
          </a:prstGeom>
          <a:noFill/>
        </p:spPr>
        <p:txBody>
          <a:bodyPr wrap="none" rtlCol="0">
            <a:spAutoFit/>
          </a:bodyPr>
          <a:lstStyle/>
          <a:p>
            <a:r>
              <a:rPr lang="en-US" dirty="0">
                <a:latin typeface="Arial Black" pitchFamily="34" charset="0"/>
              </a:rPr>
              <a:t>E4 (CPL) to E5 (SGT) PROMOTION WORKSHEET (as of </a:t>
            </a:r>
            <a:r>
              <a:rPr lang="en-US" dirty="0" smtClean="0">
                <a:latin typeface="Arial Black" pitchFamily="34" charset="0"/>
              </a:rPr>
              <a:t>6/17</a:t>
            </a:r>
            <a:r>
              <a:rPr lang="en-US" dirty="0" smtClean="0">
                <a:latin typeface="Arial Black" pitchFamily="34" charset="0"/>
              </a:rPr>
              <a:t>/2022)</a:t>
            </a:r>
            <a:endParaRPr lang="en-US" dirty="0">
              <a:latin typeface="Arial Black" pitchFamily="34" charset="0"/>
            </a:endParaRPr>
          </a:p>
        </p:txBody>
      </p:sp>
      <p:sp>
        <p:nvSpPr>
          <p:cNvPr id="5" name="TextBox 4"/>
          <p:cNvSpPr txBox="1"/>
          <p:nvPr/>
        </p:nvSpPr>
        <p:spPr>
          <a:xfrm>
            <a:off x="152400" y="547092"/>
            <a:ext cx="8839200" cy="5632311"/>
          </a:xfrm>
          <a:prstGeom prst="rect">
            <a:avLst/>
          </a:prstGeom>
          <a:noFill/>
        </p:spPr>
        <p:txBody>
          <a:bodyPr wrap="square" rtlCol="0">
            <a:spAutoFit/>
          </a:bodyPr>
          <a:lstStyle/>
          <a:p>
            <a:endParaRPr lang="en-US" b="1" dirty="0"/>
          </a:p>
          <a:p>
            <a:r>
              <a:rPr lang="en-US" b="1" dirty="0"/>
              <a:t>Cadet Name (last, first): ______________________________  Company: _____________</a:t>
            </a:r>
          </a:p>
          <a:p>
            <a:endParaRPr lang="en-US" b="1" dirty="0"/>
          </a:p>
          <a:p>
            <a:r>
              <a:rPr lang="en-US" b="1" dirty="0"/>
              <a:t>Task:                                                                Date Completed:           Certified By (rank &amp; name):                                                                                      </a:t>
            </a:r>
          </a:p>
          <a:p>
            <a:pPr marL="342900" indent="-342900">
              <a:buAutoNum type="arabicPeriod"/>
            </a:pPr>
            <a:r>
              <a:rPr lang="en-US" b="1" dirty="0"/>
              <a:t>Recertify E1 thru E4 Knowledge	    ______________           ______________________</a:t>
            </a:r>
          </a:p>
          <a:p>
            <a:pPr marL="342900" indent="-342900"/>
            <a:r>
              <a:rPr lang="en-US" b="1" dirty="0"/>
              <a:t>2.   </a:t>
            </a:r>
            <a:r>
              <a:rPr lang="en-US" b="1" dirty="0" smtClean="0"/>
              <a:t>90% on Inspection </a:t>
            </a:r>
            <a:r>
              <a:rPr lang="en-US" sz="1200" b="1" dirty="0" smtClean="0"/>
              <a:t>(since last promotion)	     </a:t>
            </a:r>
            <a:r>
              <a:rPr lang="en-US" sz="1200" b="1" dirty="0" smtClean="0"/>
              <a:t> </a:t>
            </a:r>
            <a:r>
              <a:rPr lang="en-US" b="1" dirty="0" smtClean="0"/>
              <a:t>______________          </a:t>
            </a:r>
            <a:r>
              <a:rPr lang="en-US" b="1" dirty="0"/>
              <a:t>______________________</a:t>
            </a:r>
          </a:p>
          <a:p>
            <a:pPr marL="342900" indent="-342900"/>
            <a:r>
              <a:rPr lang="en-US" b="1" dirty="0"/>
              <a:t>3.   Name </a:t>
            </a:r>
            <a:r>
              <a:rPr lang="en-US" b="1" dirty="0" smtClean="0"/>
              <a:t>the </a:t>
            </a:r>
            <a:r>
              <a:rPr lang="en-US" b="1" dirty="0"/>
              <a:t>11 Principles of Leadership </a:t>
            </a:r>
            <a:r>
              <a:rPr lang="en-US" b="1" dirty="0" smtClean="0"/>
              <a:t>______________          </a:t>
            </a:r>
            <a:r>
              <a:rPr lang="en-US" b="1" dirty="0"/>
              <a:t>______________________</a:t>
            </a:r>
          </a:p>
          <a:p>
            <a:pPr marL="342900" indent="-342900">
              <a:buAutoNum type="arabicPeriod" startAt="7"/>
            </a:pPr>
            <a:r>
              <a:rPr lang="en-US" b="1" dirty="0" smtClean="0"/>
              <a:t>Correctly </a:t>
            </a:r>
            <a:r>
              <a:rPr lang="en-US" b="1" dirty="0"/>
              <a:t>March a Squad                        ______________          </a:t>
            </a:r>
            <a:r>
              <a:rPr lang="en-US" b="1" dirty="0" smtClean="0"/>
              <a:t>______________________</a:t>
            </a:r>
          </a:p>
          <a:p>
            <a:pPr marL="342900" indent="-342900">
              <a:buAutoNum type="arabicPeriod" startAt="7"/>
            </a:pPr>
            <a:r>
              <a:rPr lang="en-US" b="1" dirty="0" smtClean="0"/>
              <a:t>Complete 1 </a:t>
            </a:r>
            <a:r>
              <a:rPr lang="en-US" b="1" dirty="0" err="1" smtClean="0"/>
              <a:t>Bn</a:t>
            </a:r>
            <a:r>
              <a:rPr lang="en-US" b="1" dirty="0" smtClean="0"/>
              <a:t> Activity </a:t>
            </a:r>
            <a:r>
              <a:rPr lang="en-US" sz="1200" b="1" dirty="0" smtClean="0"/>
              <a:t>(since last promotion)</a:t>
            </a:r>
            <a:r>
              <a:rPr lang="en-US" b="1" dirty="0" smtClean="0"/>
              <a:t>______________          ______________________</a:t>
            </a:r>
          </a:p>
          <a:p>
            <a:pPr marL="342900" indent="-342900">
              <a:buAutoNum type="arabicPeriod" startAt="7"/>
            </a:pPr>
            <a:r>
              <a:rPr lang="en-US" b="1" dirty="0" smtClean="0"/>
              <a:t>Assist 1 subordinate promotion </a:t>
            </a:r>
            <a:r>
              <a:rPr lang="en-US" sz="1200" b="1" dirty="0" smtClean="0"/>
              <a:t>(SLP)       </a:t>
            </a:r>
            <a:r>
              <a:rPr lang="en-US" b="1" dirty="0" smtClean="0"/>
              <a:t>______________          ______________________</a:t>
            </a:r>
          </a:p>
          <a:p>
            <a:endParaRPr lang="en-US" b="1" dirty="0"/>
          </a:p>
          <a:p>
            <a:r>
              <a:rPr lang="en-US" b="1" dirty="0" smtClean="0"/>
              <a:t>Recommendation for Promotion:</a:t>
            </a:r>
            <a:endParaRPr lang="en-US" b="1" dirty="0"/>
          </a:p>
          <a:p>
            <a:r>
              <a:rPr lang="en-US" b="1" dirty="0" smtClean="0"/>
              <a:t> </a:t>
            </a:r>
            <a:r>
              <a:rPr lang="en-US" b="1" dirty="0"/>
              <a:t>1SG: ____________________  CDR: ___________________</a:t>
            </a:r>
          </a:p>
          <a:p>
            <a:endParaRPr lang="en-US" b="1" dirty="0"/>
          </a:p>
          <a:p>
            <a:r>
              <a:rPr lang="en-US" b="1" dirty="0"/>
              <a:t>SAI / AI Verifies or Waives the Following:         _________________________________</a:t>
            </a:r>
          </a:p>
          <a:p>
            <a:pPr marL="285750" indent="-285750">
              <a:buFont typeface="Wingdings" pitchFamily="2" charset="2"/>
              <a:buChar char="q"/>
            </a:pPr>
            <a:r>
              <a:rPr lang="en-US" b="1" dirty="0"/>
              <a:t>Grade of </a:t>
            </a:r>
            <a:r>
              <a:rPr lang="en-US" b="1" dirty="0" smtClean="0"/>
              <a:t>80</a:t>
            </a:r>
            <a:r>
              <a:rPr lang="en-US" b="1" dirty="0" smtClean="0"/>
              <a:t>% </a:t>
            </a:r>
            <a:r>
              <a:rPr lang="en-US" b="1" dirty="0"/>
              <a:t>or Higher in JROTC</a:t>
            </a:r>
          </a:p>
          <a:p>
            <a:pPr marL="285750" indent="-285750">
              <a:buFont typeface="Wingdings" pitchFamily="2" charset="2"/>
              <a:buChar char="q"/>
            </a:pPr>
            <a:r>
              <a:rPr lang="en-US" b="1" dirty="0"/>
              <a:t>No detention or suspensions in 9 Week Period</a:t>
            </a:r>
          </a:p>
          <a:p>
            <a:pPr marL="285750" indent="-285750">
              <a:buFont typeface="Wingdings" pitchFamily="2" charset="2"/>
              <a:buChar char="q"/>
            </a:pPr>
            <a:r>
              <a:rPr lang="en-US" b="1" dirty="0"/>
              <a:t>No Missed Uniform </a:t>
            </a:r>
            <a:r>
              <a:rPr lang="en-US" b="1" dirty="0" smtClean="0"/>
              <a:t>Inspections</a:t>
            </a:r>
            <a:r>
              <a:rPr lang="en-US" b="1" dirty="0" smtClean="0"/>
              <a:t> </a:t>
            </a:r>
            <a:r>
              <a:rPr lang="en-US" b="1" dirty="0"/>
              <a:t>in 9 Week Period</a:t>
            </a:r>
          </a:p>
          <a:p>
            <a:pPr marL="285750" indent="-285750">
              <a:buFont typeface="Wingdings" pitchFamily="2" charset="2"/>
              <a:buChar char="q"/>
            </a:pPr>
            <a:r>
              <a:rPr lang="en-US" b="1" dirty="0"/>
              <a:t>No More than 1 Unexcused Absence in 9 Week Period</a:t>
            </a:r>
          </a:p>
          <a:p>
            <a:r>
              <a:rPr lang="en-US" b="1" dirty="0" smtClean="0"/>
              <a:t> </a:t>
            </a:r>
            <a:endParaRPr lang="en-US" b="1" dirty="0"/>
          </a:p>
        </p:txBody>
      </p:sp>
    </p:spTree>
    <p:extLst>
      <p:ext uri="{BB962C8B-B14F-4D97-AF65-F5344CB8AC3E}">
        <p14:creationId xmlns:p14="http://schemas.microsoft.com/office/powerpoint/2010/main" val="4121139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6140" y="208713"/>
            <a:ext cx="3628104" cy="3462486"/>
          </a:xfrm>
          <a:prstGeom prst="rect">
            <a:avLst/>
          </a:prstGeom>
          <a:noFill/>
          <a:ln>
            <a:solidFill>
              <a:schemeClr val="tx1"/>
            </a:solidFill>
          </a:ln>
        </p:spPr>
        <p:txBody>
          <a:bodyPr wrap="square" rtlCol="0">
            <a:spAutoFit/>
          </a:bodyPr>
          <a:lstStyle/>
          <a:p>
            <a:r>
              <a:rPr lang="en-US" sz="1100" b="1" dirty="0"/>
              <a:t>                              </a:t>
            </a:r>
            <a:r>
              <a:rPr lang="en-US" sz="1100" b="1" u="sng" dirty="0"/>
              <a:t>MARCH A SQUAD</a:t>
            </a:r>
          </a:p>
          <a:p>
            <a:endParaRPr lang="en-US" sz="1100" b="1" dirty="0"/>
          </a:p>
          <a:p>
            <a:r>
              <a:rPr lang="en-US" sz="1100" b="1" dirty="0"/>
              <a:t>Right Step 		March</a:t>
            </a:r>
          </a:p>
          <a:p>
            <a:pPr marL="0" lvl="1"/>
            <a:r>
              <a:rPr lang="en-US" sz="1100" b="1" dirty="0"/>
              <a:t>Left Step		March</a:t>
            </a:r>
          </a:p>
          <a:p>
            <a:pPr marL="0" lvl="1"/>
            <a:r>
              <a:rPr lang="en-US" sz="1100" b="1" dirty="0"/>
              <a:t>Forward		March</a:t>
            </a:r>
          </a:p>
          <a:p>
            <a:pPr marL="0" lvl="1"/>
            <a:r>
              <a:rPr lang="en-US" sz="1100" b="1" dirty="0"/>
              <a:t>Squad		Halt</a:t>
            </a:r>
          </a:p>
          <a:p>
            <a:pPr marL="0" lvl="1"/>
            <a:r>
              <a:rPr lang="en-US" sz="1100" b="1" dirty="0"/>
              <a:t>Half Step		March</a:t>
            </a:r>
          </a:p>
          <a:p>
            <a:pPr marL="0" lvl="1"/>
            <a:r>
              <a:rPr lang="en-US" sz="1100" b="1" dirty="0"/>
              <a:t>Rear		March</a:t>
            </a:r>
          </a:p>
          <a:p>
            <a:pPr marL="0" lvl="1"/>
            <a:r>
              <a:rPr lang="en-US" sz="1100" b="1" dirty="0"/>
              <a:t>Double Time		March</a:t>
            </a:r>
          </a:p>
          <a:p>
            <a:pPr marL="0" lvl="1"/>
            <a:r>
              <a:rPr lang="en-US" sz="1100" b="1" dirty="0"/>
              <a:t>Quick Time		March</a:t>
            </a:r>
          </a:p>
          <a:p>
            <a:pPr marL="0" lvl="1"/>
            <a:r>
              <a:rPr lang="en-US" sz="1100" b="1" dirty="0"/>
              <a:t>Route Step 		March</a:t>
            </a:r>
          </a:p>
          <a:p>
            <a:pPr marL="0" lvl="1"/>
            <a:r>
              <a:rPr lang="en-US" sz="1100" b="1" dirty="0"/>
              <a:t>Quick time                         	 March</a:t>
            </a:r>
          </a:p>
          <a:p>
            <a:pPr marL="0" lvl="1"/>
            <a:r>
              <a:rPr lang="en-US" sz="1100" b="1" dirty="0"/>
              <a:t>Change Step		March</a:t>
            </a:r>
          </a:p>
          <a:p>
            <a:pPr marL="0" lvl="1"/>
            <a:r>
              <a:rPr lang="en-US" sz="1100" b="1" dirty="0"/>
              <a:t>Right Flank		March</a:t>
            </a:r>
          </a:p>
          <a:p>
            <a:pPr marL="0" lvl="1"/>
            <a:r>
              <a:rPr lang="en-US" sz="1100" b="1" dirty="0"/>
              <a:t>Left Flank		March</a:t>
            </a:r>
          </a:p>
          <a:p>
            <a:pPr marL="0" lvl="1"/>
            <a:r>
              <a:rPr lang="en-US" sz="1100" b="1" dirty="0"/>
              <a:t>Column Right 		March</a:t>
            </a:r>
          </a:p>
          <a:p>
            <a:pPr marL="0" lvl="1"/>
            <a:r>
              <a:rPr lang="en-US" sz="1100" b="1" dirty="0"/>
              <a:t>Column Left 		March</a:t>
            </a:r>
          </a:p>
          <a:p>
            <a:pPr marL="0" lvl="1"/>
            <a:r>
              <a:rPr lang="en-US" sz="1100" b="1" dirty="0"/>
              <a:t>Column Half Right	March</a:t>
            </a:r>
          </a:p>
          <a:p>
            <a:pPr marL="0" lvl="1"/>
            <a:r>
              <a:rPr lang="en-US" sz="1100" b="1" dirty="0"/>
              <a:t>Column Half Left	March</a:t>
            </a:r>
            <a:r>
              <a:rPr lang="en-US" sz="1000" dirty="0"/>
              <a:t/>
            </a:r>
            <a:br>
              <a:rPr lang="en-US" sz="1000" dirty="0"/>
            </a:br>
            <a:endParaRPr lang="en-US" sz="1000" dirty="0"/>
          </a:p>
        </p:txBody>
      </p:sp>
      <p:sp>
        <p:nvSpPr>
          <p:cNvPr id="6" name="TextBox 5"/>
          <p:cNvSpPr txBox="1"/>
          <p:nvPr/>
        </p:nvSpPr>
        <p:spPr>
          <a:xfrm>
            <a:off x="3886200" y="181896"/>
            <a:ext cx="5181600" cy="6401753"/>
          </a:xfrm>
          <a:prstGeom prst="rect">
            <a:avLst/>
          </a:prstGeom>
          <a:noFill/>
          <a:ln>
            <a:solidFill>
              <a:schemeClr val="tx1"/>
            </a:solidFill>
          </a:ln>
        </p:spPr>
        <p:txBody>
          <a:bodyPr wrap="square" rtlCol="0">
            <a:spAutoFit/>
          </a:bodyPr>
          <a:lstStyle/>
          <a:p>
            <a:pPr algn="ctr"/>
            <a:r>
              <a:rPr lang="en-US" sz="1400" b="1" dirty="0"/>
              <a:t>    </a:t>
            </a:r>
            <a:r>
              <a:rPr lang="en-US" sz="1400" b="1" u="sng" dirty="0"/>
              <a:t>11 PRINCIPLES OF LEADERSHIP</a:t>
            </a:r>
          </a:p>
          <a:p>
            <a:endParaRPr lang="en-US" sz="1100" b="1" dirty="0"/>
          </a:p>
          <a:p>
            <a:r>
              <a:rPr lang="en-US" sz="1100" b="1" dirty="0"/>
              <a:t>1.  Know Yourself and Seek Self Improvement -</a:t>
            </a:r>
            <a:r>
              <a:rPr lang="en-US" sz="1100" dirty="0"/>
              <a:t>Develop a plan to keep your strengths and improve on your weaknesses. </a:t>
            </a:r>
          </a:p>
          <a:p>
            <a:r>
              <a:rPr lang="en-US" sz="1100" b="1" dirty="0"/>
              <a:t>2.  Be Technically and Tactically Proficient - </a:t>
            </a:r>
            <a:r>
              <a:rPr lang="en-US" sz="1100" dirty="0"/>
              <a:t>Not only do we know our duties and responsibilities, we know all those of our team members, and we look to our leaders and concern ourselves with learning their duties and responsibilities. </a:t>
            </a:r>
          </a:p>
          <a:p>
            <a:r>
              <a:rPr lang="en-US" sz="1100" b="1" dirty="0"/>
              <a:t>3. Know Your Subordinates and Look Out for Their Welfare - </a:t>
            </a:r>
            <a:r>
              <a:rPr lang="en-US" sz="1100" dirty="0"/>
              <a:t>Leaders must know and understand those being led. When individuals trust you, they will willingly  work to help accomplish any mission. </a:t>
            </a:r>
          </a:p>
          <a:p>
            <a:r>
              <a:rPr lang="en-US" sz="1100" b="1" dirty="0"/>
              <a:t>4.  Keep Your  Subordinates Informed - </a:t>
            </a:r>
            <a:r>
              <a:rPr lang="en-US" sz="1100" dirty="0"/>
              <a:t>Our team members expect us to keep them informed, and where and when possible, to explain the reasons behind requirements and decisions. Information encourages initiative, improves teamwork and enhances morale. </a:t>
            </a:r>
          </a:p>
          <a:p>
            <a:r>
              <a:rPr lang="en-US" sz="1100" b="1" dirty="0"/>
              <a:t>5.  Set the Example - </a:t>
            </a:r>
            <a:r>
              <a:rPr lang="en-US" sz="1100" dirty="0"/>
              <a:t>No aspect of leadership is more powerful. Our personal example affects people more than any amount of instruction or form of discipline. We are the role model. </a:t>
            </a:r>
          </a:p>
          <a:p>
            <a:r>
              <a:rPr lang="en-US" sz="1100" b="1" dirty="0"/>
              <a:t>6.  Ensure the Task is Understood, Supervised and Accomplished - </a:t>
            </a:r>
            <a:r>
              <a:rPr lang="en-US" sz="1100" dirty="0"/>
              <a:t>Team members must know the standard. Supervising lets us know the task is understood and lets our team members know we care about mission accomplishment and about them. </a:t>
            </a:r>
          </a:p>
          <a:p>
            <a:r>
              <a:rPr lang="en-US" sz="1100" b="1" dirty="0"/>
              <a:t>7.  Train Your Subordinates as a Team - </a:t>
            </a:r>
            <a:r>
              <a:rPr lang="en-US" sz="1100" dirty="0"/>
              <a:t>Leaders develop a team spirit that motivates team members to work with confidence and competence. Because mission accomplishment is based on teamwork, it is evident the better the team, the better the team will perform the task. </a:t>
            </a:r>
          </a:p>
          <a:p>
            <a:r>
              <a:rPr lang="en-US" sz="1100" b="1" dirty="0"/>
              <a:t>8.  Make Sound and Timely Decisions  -  </a:t>
            </a:r>
            <a:r>
              <a:rPr lang="en-US" sz="1100" dirty="0"/>
              <a:t>Leaders must be able to reason under the most critical condition and decide quickly what action to take. </a:t>
            </a:r>
          </a:p>
          <a:p>
            <a:r>
              <a:rPr lang="en-US" sz="1100" b="1" dirty="0"/>
              <a:t>9.  Develop A Sense of Responsibility Among Your Subordinates - </a:t>
            </a:r>
            <a:r>
              <a:rPr lang="en-US" sz="1100" dirty="0"/>
              <a:t>The members of a team will feel a sense of pride and responsibility when they successfully accomplish a new task given them. When we delegate responsibility to our followers, we are indicating that we trust them. </a:t>
            </a:r>
          </a:p>
          <a:p>
            <a:r>
              <a:rPr lang="en-US" sz="1100" b="1" dirty="0"/>
              <a:t>10.  Employ Your Command In Accordance with Its Capabilities - </a:t>
            </a:r>
            <a:r>
              <a:rPr lang="en-US" sz="1100" dirty="0"/>
              <a:t>A leader must use sound judgment when employing the team. Failure is not an option. By employing the team properly, we insure mission accomplishment. </a:t>
            </a:r>
          </a:p>
          <a:p>
            <a:pPr indent="-228600">
              <a:buAutoNum type="arabicPeriod" startAt="11"/>
            </a:pPr>
            <a:r>
              <a:rPr lang="en-US" sz="1100" b="1" dirty="0"/>
              <a:t>Seek Responsibility and Take Responsibility for Your Actions  -  </a:t>
            </a:r>
            <a:r>
              <a:rPr lang="en-US" sz="1100" dirty="0"/>
              <a:t>We are not satisfied with performing just our duties to the best of our abilities, we look to grow and seek further challenges, and always, when in charge, accept the consequences of our decisions, absorb the negative and pass on the praises. </a:t>
            </a:r>
          </a:p>
        </p:txBody>
      </p:sp>
      <p:sp>
        <p:nvSpPr>
          <p:cNvPr id="5" name="TextBox 4">
            <a:extLst>
              <a:ext uri="{FF2B5EF4-FFF2-40B4-BE49-F238E27FC236}">
                <a16:creationId xmlns:a16="http://schemas.microsoft.com/office/drawing/2014/main" id="{CCBE09A8-FB78-4E16-A949-40167267B55F}"/>
              </a:ext>
            </a:extLst>
          </p:cNvPr>
          <p:cNvSpPr txBox="1"/>
          <p:nvPr/>
        </p:nvSpPr>
        <p:spPr>
          <a:xfrm>
            <a:off x="226140" y="3810000"/>
            <a:ext cx="3431460" cy="2825453"/>
          </a:xfrm>
          <a:prstGeom prst="rect">
            <a:avLst/>
          </a:prstGeom>
          <a:noFill/>
          <a:ln>
            <a:solidFill>
              <a:schemeClr val="tx1"/>
            </a:solidFill>
          </a:ln>
        </p:spPr>
        <p:txBody>
          <a:bodyPr wrap="square" rtlCol="0">
            <a:spAutoFit/>
          </a:bodyPr>
          <a:lstStyle/>
          <a:p>
            <a:pPr marL="0" marR="0" algn="ctr">
              <a:lnSpc>
                <a:spcPct val="107000"/>
              </a:lnSpc>
              <a:spcBef>
                <a:spcPts val="0"/>
              </a:spcBef>
              <a:spcAft>
                <a:spcPts val="800"/>
              </a:spcAft>
            </a:pPr>
            <a:r>
              <a:rPr lang="en-US" sz="11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100" b="1" u="sng"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Army Song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r>
            <a:b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First to fight for the right,</a:t>
            </a:r>
            <a:b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And to build the Nation’s might,</a:t>
            </a:r>
            <a:b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And The Army Goes Rolling Along</a:t>
            </a:r>
            <a:b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Proud of all we have done,</a:t>
            </a:r>
            <a:b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Fighting till the battle’s won,</a:t>
            </a:r>
            <a:b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And the Army Goes Rolling Along.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Then it’s Hi! Hi! Hey!</a:t>
            </a:r>
            <a:b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Army’s on its way.</a:t>
            </a:r>
            <a:b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Count off the cadence loud and strong (TWO! THREE!)</a:t>
            </a:r>
            <a:b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where e’er we go,</a:t>
            </a:r>
            <a:b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You will always know</a:t>
            </a:r>
            <a:b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1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That The Army Goes Rolling Along.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6071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701</TotalTime>
  <Words>787</Words>
  <Application>Microsoft Office PowerPoint</Application>
  <PresentationFormat>On-screen Show (4:3)</PresentationFormat>
  <Paragraphs>56</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Black</vt:lpstr>
      <vt:lpstr>Calibri</vt:lpstr>
      <vt:lpstr>Times New Roman</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Bolduc Maurice</dc:creator>
  <cp:lastModifiedBy>Mark Mebes</cp:lastModifiedBy>
  <cp:revision>40</cp:revision>
  <cp:lastPrinted>2013-03-08T12:31:50Z</cp:lastPrinted>
  <dcterms:created xsi:type="dcterms:W3CDTF">2012-10-24T10:18:09Z</dcterms:created>
  <dcterms:modified xsi:type="dcterms:W3CDTF">2022-06-16T21:46:36Z</dcterms:modified>
</cp:coreProperties>
</file>